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HK Grotesk Medium" charset="1" panose="00000600000000000000"/>
      <p:regular r:id="rId24"/>
    </p:embeddedFont>
    <p:embeddedFont>
      <p:font typeface="HK Grotesk" charset="1" panose="00000500000000000000"/>
      <p:regular r:id="rId25"/>
    </p:embeddedFont>
    <p:embeddedFont>
      <p:font typeface="HK Grotesk Bold" charset="1" panose="00000800000000000000"/>
      <p:regular r:id="rId26"/>
    </p:embeddedFont>
    <p:embeddedFont>
      <p:font typeface="Open Sans Bold" charset="1" panose="020B0806030504020204"/>
      <p:regular r:id="rId27"/>
    </p:embeddedFont>
    <p:embeddedFont>
      <p:font typeface="Open Sans" charset="1" panose="020B0606030504020204"/>
      <p:regular r:id="rId28"/>
    </p:embeddedFont>
    <p:embeddedFont>
      <p:font typeface="HK Grotesk Semi-Bold" charset="1" panose="000007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jpeg" Type="http://schemas.openxmlformats.org/officeDocument/2006/relationships/image"/><Relationship Id="rId7" Target="../media/image27.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862F"/>
        </a:solidFill>
      </p:bgPr>
    </p:bg>
    <p:spTree>
      <p:nvGrpSpPr>
        <p:cNvPr id="1" name=""/>
        <p:cNvGrpSpPr/>
        <p:nvPr/>
      </p:nvGrpSpPr>
      <p:grpSpPr>
        <a:xfrm>
          <a:off x="0" y="0"/>
          <a:ext cx="0" cy="0"/>
          <a:chOff x="0" y="0"/>
          <a:chExt cx="0" cy="0"/>
        </a:xfrm>
      </p:grpSpPr>
      <p:sp>
        <p:nvSpPr>
          <p:cNvPr name="Freeform 2" id="2"/>
          <p:cNvSpPr/>
          <p:nvPr/>
        </p:nvSpPr>
        <p:spPr>
          <a:xfrm flipH="true" flipV="true" rot="-8282947">
            <a:off x="3423691" y="-942468"/>
            <a:ext cx="12114787" cy="12114787"/>
          </a:xfrm>
          <a:custGeom>
            <a:avLst/>
            <a:gdLst/>
            <a:ahLst/>
            <a:cxnLst/>
            <a:rect r="r" b="b" t="t" l="l"/>
            <a:pathLst>
              <a:path h="12114787" w="12114787">
                <a:moveTo>
                  <a:pt x="12114787" y="12114786"/>
                </a:moveTo>
                <a:lnTo>
                  <a:pt x="0" y="12114786"/>
                </a:lnTo>
                <a:lnTo>
                  <a:pt x="0" y="0"/>
                </a:lnTo>
                <a:lnTo>
                  <a:pt x="12114787" y="0"/>
                </a:lnTo>
                <a:lnTo>
                  <a:pt x="12114787" y="12114786"/>
                </a:lnTo>
                <a:close/>
              </a:path>
            </a:pathLst>
          </a:custGeom>
          <a:blipFill>
            <a:blip r:embed="rId2">
              <a:alphaModFix amt="9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717288" y="7791450"/>
            <a:ext cx="7542012" cy="1466850"/>
          </a:xfrm>
          <a:prstGeom prst="rect">
            <a:avLst/>
          </a:prstGeom>
        </p:spPr>
        <p:txBody>
          <a:bodyPr anchor="t" rtlCol="false" tIns="0" lIns="0" bIns="0" rIns="0">
            <a:spAutoFit/>
          </a:bodyPr>
          <a:lstStyle/>
          <a:p>
            <a:pPr algn="r">
              <a:lnSpc>
                <a:spcPts val="3840"/>
              </a:lnSpc>
            </a:pPr>
            <a:r>
              <a:rPr lang="en-US" sz="3200" b="true">
                <a:solidFill>
                  <a:srgbClr val="FFFFFF"/>
                </a:solidFill>
                <a:latin typeface="HK Grotesk Medium"/>
                <a:ea typeface="HK Grotesk Medium"/>
                <a:cs typeface="HK Grotesk Medium"/>
                <a:sym typeface="HK Grotesk Medium"/>
              </a:rPr>
              <a:t>Presented by:</a:t>
            </a:r>
          </a:p>
          <a:p>
            <a:pPr algn="r">
              <a:lnSpc>
                <a:spcPts val="3840"/>
              </a:lnSpc>
            </a:pPr>
            <a:r>
              <a:rPr lang="en-US" sz="3200">
                <a:solidFill>
                  <a:srgbClr val="FFFFFF"/>
                </a:solidFill>
                <a:latin typeface="HK Grotesk"/>
                <a:ea typeface="HK Grotesk"/>
                <a:cs typeface="HK Grotesk"/>
                <a:sym typeface="HK Grotesk"/>
              </a:rPr>
              <a:t>Shreya Bhuwania</a:t>
            </a:r>
          </a:p>
          <a:p>
            <a:pPr algn="r">
              <a:lnSpc>
                <a:spcPts val="3840"/>
              </a:lnSpc>
            </a:pPr>
            <a:r>
              <a:rPr lang="en-US" sz="3200">
                <a:solidFill>
                  <a:srgbClr val="FFFFFF"/>
                </a:solidFill>
                <a:latin typeface="HK Grotesk"/>
                <a:ea typeface="HK Grotesk"/>
                <a:cs typeface="HK Grotesk"/>
                <a:sym typeface="HK Grotesk"/>
              </a:rPr>
              <a:t>Vellore Institute of Technology (CSE 2025)</a:t>
            </a:r>
          </a:p>
        </p:txBody>
      </p:sp>
      <p:sp>
        <p:nvSpPr>
          <p:cNvPr name="TextBox 4" id="4"/>
          <p:cNvSpPr txBox="true"/>
          <p:nvPr/>
        </p:nvSpPr>
        <p:spPr>
          <a:xfrm rot="0">
            <a:off x="4813899" y="2731434"/>
            <a:ext cx="8660201" cy="5798204"/>
          </a:xfrm>
          <a:prstGeom prst="rect">
            <a:avLst/>
          </a:prstGeom>
        </p:spPr>
        <p:txBody>
          <a:bodyPr anchor="t" rtlCol="false" tIns="0" lIns="0" bIns="0" rIns="0">
            <a:spAutoFit/>
          </a:bodyPr>
          <a:lstStyle/>
          <a:p>
            <a:pPr algn="ctr">
              <a:lnSpc>
                <a:spcPts val="11331"/>
              </a:lnSpc>
            </a:pPr>
            <a:r>
              <a:rPr lang="en-US" sz="10301" b="true">
                <a:solidFill>
                  <a:srgbClr val="FFFFFF"/>
                </a:solidFill>
                <a:latin typeface="HK Grotesk Medium"/>
                <a:ea typeface="HK Grotesk Medium"/>
                <a:cs typeface="HK Grotesk Medium"/>
                <a:sym typeface="HK Grotesk Medium"/>
              </a:rPr>
              <a:t>Weekday ✨Use AI for job search</a:t>
            </a:r>
          </a:p>
          <a:p>
            <a:pPr algn="ctr" marL="0" indent="0" lvl="0">
              <a:lnSpc>
                <a:spcPts val="11331"/>
              </a:lnSpc>
            </a:pPr>
          </a:p>
        </p:txBody>
      </p:sp>
      <p:sp>
        <p:nvSpPr>
          <p:cNvPr name="TextBox 5" id="5"/>
          <p:cNvSpPr txBox="true"/>
          <p:nvPr/>
        </p:nvSpPr>
        <p:spPr>
          <a:xfrm rot="0">
            <a:off x="7287244" y="717875"/>
            <a:ext cx="3269364" cy="1517651"/>
          </a:xfrm>
          <a:prstGeom prst="rect">
            <a:avLst/>
          </a:prstGeom>
        </p:spPr>
        <p:txBody>
          <a:bodyPr anchor="t" rtlCol="false" tIns="0" lIns="0" bIns="0" rIns="0">
            <a:spAutoFit/>
          </a:bodyPr>
          <a:lstStyle/>
          <a:p>
            <a:pPr algn="ctr">
              <a:lnSpc>
                <a:spcPts val="6124"/>
              </a:lnSpc>
            </a:pPr>
            <a:r>
              <a:rPr lang="en-US" b="true" sz="4374" spc="87">
                <a:solidFill>
                  <a:srgbClr val="FFFFFF"/>
                </a:solidFill>
                <a:latin typeface="HK Grotesk Bold"/>
                <a:ea typeface="HK Grotesk Bold"/>
                <a:cs typeface="HK Grotesk Bold"/>
                <a:sym typeface="HK Grotesk Bold"/>
              </a:rPr>
              <a:t>PRODUCT  TEARDOWN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7354550" y="-326601"/>
            <a:ext cx="1351561" cy="10940201"/>
          </a:xfrm>
          <a:prstGeom prst="rect">
            <a:avLst/>
          </a:prstGeom>
          <a:solidFill>
            <a:srgbClr val="FF862F"/>
          </a:solidFill>
        </p:spPr>
      </p:sp>
      <p:sp>
        <p:nvSpPr>
          <p:cNvPr name="Freeform 3" id="3"/>
          <p:cNvSpPr/>
          <p:nvPr/>
        </p:nvSpPr>
        <p:spPr>
          <a:xfrm flipH="false" flipV="false" rot="-327892">
            <a:off x="17590114" y="-893286"/>
            <a:ext cx="5194908" cy="5194908"/>
          </a:xfrm>
          <a:custGeom>
            <a:avLst/>
            <a:gdLst/>
            <a:ahLst/>
            <a:cxnLst/>
            <a:rect r="r" b="b" t="t" l="l"/>
            <a:pathLst>
              <a:path h="5194908" w="5194908">
                <a:moveTo>
                  <a:pt x="0" y="0"/>
                </a:moveTo>
                <a:lnTo>
                  <a:pt x="5194908" y="0"/>
                </a:lnTo>
                <a:lnTo>
                  <a:pt x="5194908" y="5194908"/>
                </a:lnTo>
                <a:lnTo>
                  <a:pt x="0" y="5194908"/>
                </a:lnTo>
                <a:lnTo>
                  <a:pt x="0" y="0"/>
                </a:lnTo>
                <a:close/>
              </a:path>
            </a:pathLst>
          </a:custGeom>
          <a:blipFill>
            <a:blip r:embed="rId2">
              <a:alphaModFix amt="90000"/>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0">
            <a:off x="0" y="0"/>
            <a:ext cx="18288000" cy="2737046"/>
          </a:xfrm>
          <a:prstGeom prst="rect">
            <a:avLst/>
          </a:prstGeom>
          <a:solidFill>
            <a:srgbClr val="FF862F"/>
          </a:solidFill>
        </p:spPr>
      </p:sp>
      <p:sp>
        <p:nvSpPr>
          <p:cNvPr name="TextBox 5" id="5"/>
          <p:cNvSpPr txBox="true"/>
          <p:nvPr/>
        </p:nvSpPr>
        <p:spPr>
          <a:xfrm rot="0">
            <a:off x="1326422" y="733286"/>
            <a:ext cx="15236893" cy="1581150"/>
          </a:xfrm>
          <a:prstGeom prst="rect">
            <a:avLst/>
          </a:prstGeom>
        </p:spPr>
        <p:txBody>
          <a:bodyPr anchor="t" rtlCol="false" tIns="0" lIns="0" bIns="0" rIns="0">
            <a:spAutoFit/>
          </a:bodyPr>
          <a:lstStyle/>
          <a:p>
            <a:pPr algn="l">
              <a:lnSpc>
                <a:spcPts val="6360"/>
              </a:lnSpc>
            </a:pPr>
            <a:r>
              <a:rPr lang="en-US" sz="5300" b="true">
                <a:solidFill>
                  <a:srgbClr val="000000"/>
                </a:solidFill>
                <a:latin typeface="HK Grotesk Medium"/>
                <a:ea typeface="HK Grotesk Medium"/>
                <a:cs typeface="HK Grotesk Medium"/>
                <a:sym typeface="HK Grotesk Medium"/>
              </a:rPr>
              <a:t>Problem Discovery</a:t>
            </a:r>
            <a:r>
              <a:rPr lang="en-US" sz="5300">
                <a:solidFill>
                  <a:srgbClr val="000000"/>
                </a:solidFill>
                <a:latin typeface="HK Grotesk"/>
                <a:ea typeface="HK Grotesk"/>
                <a:cs typeface="HK Grotesk"/>
                <a:sym typeface="HK Grotesk"/>
              </a:rPr>
              <a:t> </a:t>
            </a:r>
          </a:p>
          <a:p>
            <a:pPr algn="l">
              <a:lnSpc>
                <a:spcPts val="6120"/>
              </a:lnSpc>
            </a:pPr>
            <a:r>
              <a:rPr lang="en-US" sz="5100">
                <a:solidFill>
                  <a:srgbClr val="000000"/>
                </a:solidFill>
                <a:latin typeface="HK Grotesk"/>
                <a:ea typeface="HK Grotesk"/>
                <a:cs typeface="HK Grotesk"/>
                <a:sym typeface="HK Grotesk"/>
              </a:rPr>
              <a:t>Low Candidate Response to Initial Outreach </a:t>
            </a:r>
          </a:p>
        </p:txBody>
      </p:sp>
      <p:grpSp>
        <p:nvGrpSpPr>
          <p:cNvPr name="Group 6" id="6"/>
          <p:cNvGrpSpPr/>
          <p:nvPr/>
        </p:nvGrpSpPr>
        <p:grpSpPr>
          <a:xfrm rot="0">
            <a:off x="1326422" y="3416438"/>
            <a:ext cx="210234" cy="210234"/>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862F"/>
            </a:solidFill>
          </p:spPr>
        </p:sp>
      </p:grpSp>
      <p:grpSp>
        <p:nvGrpSpPr>
          <p:cNvPr name="Group 8" id="8"/>
          <p:cNvGrpSpPr/>
          <p:nvPr/>
        </p:nvGrpSpPr>
        <p:grpSpPr>
          <a:xfrm rot="0">
            <a:off x="1695975" y="3416438"/>
            <a:ext cx="2642556" cy="2313885"/>
            <a:chOff x="0" y="0"/>
            <a:chExt cx="3523408" cy="3085180"/>
          </a:xfrm>
        </p:grpSpPr>
        <p:sp>
          <p:nvSpPr>
            <p:cNvPr name="TextBox 9" id="9"/>
            <p:cNvSpPr txBox="true"/>
            <p:nvPr/>
          </p:nvSpPr>
          <p:spPr>
            <a:xfrm rot="0">
              <a:off x="0" y="-57150"/>
              <a:ext cx="3523408" cy="622723"/>
            </a:xfrm>
            <a:prstGeom prst="rect">
              <a:avLst/>
            </a:prstGeom>
          </p:spPr>
          <p:txBody>
            <a:bodyPr anchor="t" rtlCol="false" tIns="0" lIns="0" bIns="0" rIns="0">
              <a:spAutoFit/>
            </a:bodyPr>
            <a:lstStyle/>
            <a:p>
              <a:pPr algn="l">
                <a:lnSpc>
                  <a:spcPts val="3919"/>
                </a:lnSpc>
              </a:pPr>
              <a:r>
                <a:rPr lang="en-US" sz="2799" spc="55" b="true">
                  <a:solidFill>
                    <a:srgbClr val="000000"/>
                  </a:solidFill>
                  <a:latin typeface="HK Grotesk Medium"/>
                  <a:ea typeface="HK Grotesk Medium"/>
                  <a:cs typeface="HK Grotesk Medium"/>
                  <a:sym typeface="HK Grotesk Medium"/>
                </a:rPr>
                <a:t>User Action:</a:t>
              </a:r>
            </a:p>
          </p:txBody>
        </p:sp>
        <p:sp>
          <p:nvSpPr>
            <p:cNvPr name="TextBox 10" id="10"/>
            <p:cNvSpPr txBox="true"/>
            <p:nvPr/>
          </p:nvSpPr>
          <p:spPr>
            <a:xfrm rot="0">
              <a:off x="0" y="849791"/>
              <a:ext cx="3523408" cy="2235835"/>
            </a:xfrm>
            <a:prstGeom prst="rect">
              <a:avLst/>
            </a:prstGeom>
          </p:spPr>
          <p:txBody>
            <a:bodyPr anchor="t" rtlCol="false" tIns="0" lIns="0" bIns="0" rIns="0">
              <a:spAutoFit/>
            </a:bodyPr>
            <a:lstStyle/>
            <a:p>
              <a:pPr algn="l">
                <a:lnSpc>
                  <a:spcPts val="3449"/>
                </a:lnSpc>
              </a:pPr>
              <a:r>
                <a:rPr lang="en-US" sz="2299">
                  <a:solidFill>
                    <a:srgbClr val="000000"/>
                  </a:solidFill>
                  <a:latin typeface="Open Sans"/>
                  <a:ea typeface="Open Sans"/>
                  <a:cs typeface="Open Sans"/>
                  <a:sym typeface="Open Sans"/>
                </a:rPr>
                <a:t>Candidate receives an outreach message initiated through Weekday.</a:t>
              </a:r>
            </a:p>
          </p:txBody>
        </p:sp>
      </p:grpSp>
      <p:grpSp>
        <p:nvGrpSpPr>
          <p:cNvPr name="Group 11" id="11"/>
          <p:cNvGrpSpPr/>
          <p:nvPr/>
        </p:nvGrpSpPr>
        <p:grpSpPr>
          <a:xfrm rot="0">
            <a:off x="4803059" y="3416438"/>
            <a:ext cx="210234" cy="210234"/>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862F"/>
            </a:solidFill>
          </p:spPr>
        </p:sp>
      </p:grpSp>
      <p:grpSp>
        <p:nvGrpSpPr>
          <p:cNvPr name="Group 13" id="13"/>
          <p:cNvGrpSpPr/>
          <p:nvPr/>
        </p:nvGrpSpPr>
        <p:grpSpPr>
          <a:xfrm rot="0">
            <a:off x="5175218" y="3416438"/>
            <a:ext cx="3076402" cy="2313885"/>
            <a:chOff x="0" y="0"/>
            <a:chExt cx="4101869" cy="3085180"/>
          </a:xfrm>
        </p:grpSpPr>
        <p:sp>
          <p:nvSpPr>
            <p:cNvPr name="TextBox 14" id="14"/>
            <p:cNvSpPr txBox="true"/>
            <p:nvPr/>
          </p:nvSpPr>
          <p:spPr>
            <a:xfrm rot="0">
              <a:off x="0" y="-57150"/>
              <a:ext cx="4101869" cy="622723"/>
            </a:xfrm>
            <a:prstGeom prst="rect">
              <a:avLst/>
            </a:prstGeom>
          </p:spPr>
          <p:txBody>
            <a:bodyPr anchor="t" rtlCol="false" tIns="0" lIns="0" bIns="0" rIns="0">
              <a:spAutoFit/>
            </a:bodyPr>
            <a:lstStyle/>
            <a:p>
              <a:pPr algn="l" marL="0" indent="0" lvl="0">
                <a:lnSpc>
                  <a:spcPts val="3919"/>
                </a:lnSpc>
                <a:spcBef>
                  <a:spcPct val="0"/>
                </a:spcBef>
              </a:pPr>
              <a:r>
                <a:rPr lang="en-US" b="true" sz="2799" spc="55">
                  <a:solidFill>
                    <a:srgbClr val="000000"/>
                  </a:solidFill>
                  <a:latin typeface="HK Grotesk Medium"/>
                  <a:ea typeface="HK Grotesk Medium"/>
                  <a:cs typeface="HK Grotesk Medium"/>
                  <a:sym typeface="HK Grotesk Medium"/>
                </a:rPr>
                <a:t>Us</a:t>
              </a:r>
              <a:r>
                <a:rPr lang="en-US" b="true" sz="2799" spc="55">
                  <a:solidFill>
                    <a:srgbClr val="000000"/>
                  </a:solidFill>
                  <a:latin typeface="HK Grotesk Medium"/>
                  <a:ea typeface="HK Grotesk Medium"/>
                  <a:cs typeface="HK Grotesk Medium"/>
                  <a:sym typeface="HK Grotesk Medium"/>
                </a:rPr>
                <a:t>er Expectation:</a:t>
              </a:r>
            </a:p>
          </p:txBody>
        </p:sp>
        <p:sp>
          <p:nvSpPr>
            <p:cNvPr name="TextBox 15" id="15"/>
            <p:cNvSpPr txBox="true"/>
            <p:nvPr/>
          </p:nvSpPr>
          <p:spPr>
            <a:xfrm rot="0">
              <a:off x="0" y="849791"/>
              <a:ext cx="4101869" cy="2235835"/>
            </a:xfrm>
            <a:prstGeom prst="rect">
              <a:avLst/>
            </a:prstGeom>
          </p:spPr>
          <p:txBody>
            <a:bodyPr anchor="t" rtlCol="false" tIns="0" lIns="0" bIns="0" rIns="0">
              <a:spAutoFit/>
            </a:bodyPr>
            <a:lstStyle/>
            <a:p>
              <a:pPr algn="l">
                <a:lnSpc>
                  <a:spcPts val="3449"/>
                </a:lnSpc>
              </a:pPr>
              <a:r>
                <a:rPr lang="en-US" sz="2299">
                  <a:solidFill>
                    <a:srgbClr val="000000"/>
                  </a:solidFill>
                  <a:latin typeface="Open Sans"/>
                  <a:ea typeface="Open Sans"/>
                  <a:cs typeface="Open Sans"/>
                  <a:sym typeface="Open Sans"/>
                </a:rPr>
                <a:t>Message is genuinely from a known source, highly relevant, and trustworthy.</a:t>
              </a:r>
            </a:p>
          </p:txBody>
        </p:sp>
      </p:grpSp>
      <p:sp>
        <p:nvSpPr>
          <p:cNvPr name="Freeform 16" id="16"/>
          <p:cNvSpPr/>
          <p:nvPr/>
        </p:nvSpPr>
        <p:spPr>
          <a:xfrm flipH="false" flipV="false" rot="0">
            <a:off x="537727" y="6306579"/>
            <a:ext cx="490973" cy="280994"/>
          </a:xfrm>
          <a:custGeom>
            <a:avLst/>
            <a:gdLst/>
            <a:ahLst/>
            <a:cxnLst/>
            <a:rect r="r" b="b" t="t" l="l"/>
            <a:pathLst>
              <a:path h="280994" w="490973">
                <a:moveTo>
                  <a:pt x="0" y="0"/>
                </a:moveTo>
                <a:lnTo>
                  <a:pt x="490973" y="0"/>
                </a:lnTo>
                <a:lnTo>
                  <a:pt x="490973" y="280994"/>
                </a:lnTo>
                <a:lnTo>
                  <a:pt x="0" y="2809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7" id="17"/>
          <p:cNvGrpSpPr/>
          <p:nvPr/>
        </p:nvGrpSpPr>
        <p:grpSpPr>
          <a:xfrm rot="0">
            <a:off x="9335957" y="3416438"/>
            <a:ext cx="7923343" cy="3171135"/>
            <a:chOff x="0" y="0"/>
            <a:chExt cx="10564458" cy="4228180"/>
          </a:xfrm>
        </p:grpSpPr>
        <p:sp>
          <p:nvSpPr>
            <p:cNvPr name="TextBox 18" id="18"/>
            <p:cNvSpPr txBox="true"/>
            <p:nvPr/>
          </p:nvSpPr>
          <p:spPr>
            <a:xfrm rot="0">
              <a:off x="0" y="-57150"/>
              <a:ext cx="10564458" cy="622723"/>
            </a:xfrm>
            <a:prstGeom prst="rect">
              <a:avLst/>
            </a:prstGeom>
          </p:spPr>
          <p:txBody>
            <a:bodyPr anchor="t" rtlCol="false" tIns="0" lIns="0" bIns="0" rIns="0">
              <a:spAutoFit/>
            </a:bodyPr>
            <a:lstStyle/>
            <a:p>
              <a:pPr algn="l">
                <a:lnSpc>
                  <a:spcPts val="3919"/>
                </a:lnSpc>
              </a:pPr>
              <a:r>
                <a:rPr lang="en-US" sz="2799" spc="55" b="true">
                  <a:solidFill>
                    <a:srgbClr val="000000"/>
                  </a:solidFill>
                  <a:latin typeface="HK Grotesk Medium"/>
                  <a:ea typeface="HK Grotesk Medium"/>
                  <a:cs typeface="HK Grotesk Medium"/>
                  <a:sym typeface="HK Grotesk Medium"/>
                </a:rPr>
                <a:t>Observed Pain Point:</a:t>
              </a:r>
            </a:p>
          </p:txBody>
        </p:sp>
        <p:sp>
          <p:nvSpPr>
            <p:cNvPr name="TextBox 19" id="19"/>
            <p:cNvSpPr txBox="true"/>
            <p:nvPr/>
          </p:nvSpPr>
          <p:spPr>
            <a:xfrm rot="0">
              <a:off x="0" y="849791"/>
              <a:ext cx="10564458" cy="3378835"/>
            </a:xfrm>
            <a:prstGeom prst="rect">
              <a:avLst/>
            </a:prstGeom>
          </p:spPr>
          <p:txBody>
            <a:bodyPr anchor="t" rtlCol="false" tIns="0" lIns="0" bIns="0" rIns="0">
              <a:spAutoFit/>
            </a:bodyPr>
            <a:lstStyle/>
            <a:p>
              <a:pPr algn="l">
                <a:lnSpc>
                  <a:spcPts val="3449"/>
                </a:lnSpc>
              </a:pPr>
              <a:r>
                <a:rPr lang="en-US" sz="2299">
                  <a:solidFill>
                    <a:srgbClr val="000000"/>
                  </a:solidFill>
                  <a:latin typeface="Open Sans"/>
                  <a:ea typeface="Open Sans"/>
                  <a:cs typeface="Open Sans"/>
                  <a:sym typeface="Open Sans"/>
                </a:rPr>
                <a:t>Even with a referral, candidates are wary of new platforms. The message's origin (Weekday vs. direct referrer) and Weekday's distinct value ("AI for job success," "get referred") might not be instantly clear or trusted. Arjun is confused, Meera dismisses, Priya is skeptical.</a:t>
              </a:r>
            </a:p>
          </p:txBody>
        </p:sp>
      </p:grpSp>
      <p:grpSp>
        <p:nvGrpSpPr>
          <p:cNvPr name="Group 20" id="20"/>
          <p:cNvGrpSpPr/>
          <p:nvPr/>
        </p:nvGrpSpPr>
        <p:grpSpPr>
          <a:xfrm rot="0">
            <a:off x="1431539" y="6286760"/>
            <a:ext cx="15225790" cy="3653100"/>
            <a:chOff x="0" y="0"/>
            <a:chExt cx="20301054" cy="4870800"/>
          </a:xfrm>
        </p:grpSpPr>
        <p:sp>
          <p:nvSpPr>
            <p:cNvPr name="TextBox 21" id="21"/>
            <p:cNvSpPr txBox="true"/>
            <p:nvPr/>
          </p:nvSpPr>
          <p:spPr>
            <a:xfrm rot="0">
              <a:off x="0" y="-66675"/>
              <a:ext cx="20301054" cy="685589"/>
            </a:xfrm>
            <a:prstGeom prst="rect">
              <a:avLst/>
            </a:prstGeom>
          </p:spPr>
          <p:txBody>
            <a:bodyPr anchor="t" rtlCol="false" tIns="0" lIns="0" bIns="0" rIns="0">
              <a:spAutoFit/>
            </a:bodyPr>
            <a:lstStyle/>
            <a:p>
              <a:pPr algn="l" marL="0" indent="0" lvl="0">
                <a:lnSpc>
                  <a:spcPts val="4339"/>
                </a:lnSpc>
                <a:spcBef>
                  <a:spcPct val="0"/>
                </a:spcBef>
              </a:pPr>
              <a:r>
                <a:rPr lang="en-US" b="true" sz="3099" spc="61">
                  <a:solidFill>
                    <a:srgbClr val="000000"/>
                  </a:solidFill>
                  <a:latin typeface="HK Grotesk Medium"/>
                  <a:ea typeface="HK Grotesk Medium"/>
                  <a:cs typeface="HK Grotesk Medium"/>
                  <a:sym typeface="HK Grotesk Medium"/>
                </a:rPr>
                <a:t>R</a:t>
              </a:r>
              <a:r>
                <a:rPr lang="en-US" b="true" sz="3099" spc="61">
                  <a:solidFill>
                    <a:srgbClr val="000000"/>
                  </a:solidFill>
                  <a:latin typeface="HK Grotesk Medium"/>
                  <a:ea typeface="HK Grotesk Medium"/>
                  <a:cs typeface="HK Grotesk Medium"/>
                  <a:sym typeface="HK Grotesk Medium"/>
                </a:rPr>
                <a:t>easons:</a:t>
              </a:r>
            </a:p>
          </p:txBody>
        </p:sp>
        <p:sp>
          <p:nvSpPr>
            <p:cNvPr name="TextBox 22" id="22"/>
            <p:cNvSpPr txBox="true"/>
            <p:nvPr/>
          </p:nvSpPr>
          <p:spPr>
            <a:xfrm rot="0">
              <a:off x="0" y="884081"/>
              <a:ext cx="20301054" cy="3987166"/>
            </a:xfrm>
            <a:prstGeom prst="rect">
              <a:avLst/>
            </a:prstGeom>
          </p:spPr>
          <p:txBody>
            <a:bodyPr anchor="t" rtlCol="false" tIns="0" lIns="0" bIns="0" rIns="0">
              <a:spAutoFit/>
            </a:bodyPr>
            <a:lstStyle/>
            <a:p>
              <a:pPr algn="l" marL="582927" indent="-291463" lvl="1">
                <a:lnSpc>
                  <a:spcPts val="4049"/>
                </a:lnSpc>
                <a:buFont typeface="Arial"/>
                <a:buChar char="•"/>
              </a:pPr>
              <a:r>
                <a:rPr lang="en-US" sz="2699">
                  <a:solidFill>
                    <a:srgbClr val="000000"/>
                  </a:solidFill>
                  <a:latin typeface="Open Sans"/>
                  <a:ea typeface="Open Sans"/>
                  <a:cs typeface="Open Sans"/>
                  <a:sym typeface="Open Sans"/>
                </a:rPr>
                <a:t>General 'Recruiter Spam' Fatigue: Outreach gets lost in noise.</a:t>
              </a:r>
            </a:p>
            <a:p>
              <a:pPr algn="l" marL="582927" indent="-291463" lvl="1">
                <a:lnSpc>
                  <a:spcPts val="4049"/>
                </a:lnSpc>
                <a:buFont typeface="Arial"/>
                <a:buChar char="•"/>
              </a:pPr>
              <a:r>
                <a:rPr lang="en-US" sz="2699">
                  <a:solidFill>
                    <a:srgbClr val="000000"/>
                  </a:solidFill>
                  <a:latin typeface="Open Sans"/>
                  <a:ea typeface="Open Sans"/>
                  <a:cs typeface="Open Sans"/>
                  <a:sym typeface="Open Sans"/>
                </a:rPr>
                <a:t>Weekday Brand Unknown: Candidates don't recognize Weekday as a trusted career partner.</a:t>
              </a:r>
            </a:p>
            <a:p>
              <a:pPr algn="l" marL="582927" indent="-291463" lvl="1">
                <a:lnSpc>
                  <a:spcPts val="4049"/>
                </a:lnSpc>
                <a:buFont typeface="Arial"/>
                <a:buChar char="•"/>
              </a:pPr>
              <a:r>
                <a:rPr lang="en-US" sz="2699">
                  <a:solidFill>
                    <a:srgbClr val="000000"/>
                  </a:solidFill>
                  <a:latin typeface="Open Sans"/>
                  <a:ea typeface="Open Sans"/>
                  <a:cs typeface="Open Sans"/>
                  <a:sym typeface="Open Sans"/>
                </a:rPr>
                <a:t>Vague Initial Messaging: Doesn't immediately articulate the core 'referral advantage' in candidate-centric terms.</a:t>
              </a:r>
            </a:p>
            <a:p>
              <a:pPr algn="l">
                <a:lnSpc>
                  <a:spcPts val="4049"/>
                </a:lnSpc>
              </a:pPr>
            </a:p>
          </p:txBody>
        </p:sp>
      </p:grpSp>
      <p:grpSp>
        <p:nvGrpSpPr>
          <p:cNvPr name="Group 23" id="23"/>
          <p:cNvGrpSpPr/>
          <p:nvPr/>
        </p:nvGrpSpPr>
        <p:grpSpPr>
          <a:xfrm rot="0">
            <a:off x="8944869" y="3416438"/>
            <a:ext cx="210234" cy="210234"/>
            <a:chOff x="0" y="0"/>
            <a:chExt cx="6350000" cy="6350000"/>
          </a:xfrm>
        </p:grpSpPr>
        <p:sp>
          <p:nvSpPr>
            <p:cNvPr name="Freeform 24" id="2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862F"/>
            </a:solid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7354550" y="-326601"/>
            <a:ext cx="1351561" cy="10940201"/>
          </a:xfrm>
          <a:prstGeom prst="rect">
            <a:avLst/>
          </a:prstGeom>
          <a:solidFill>
            <a:srgbClr val="FF862F"/>
          </a:solidFill>
        </p:spPr>
      </p:sp>
      <p:sp>
        <p:nvSpPr>
          <p:cNvPr name="Freeform 3" id="3"/>
          <p:cNvSpPr/>
          <p:nvPr/>
        </p:nvSpPr>
        <p:spPr>
          <a:xfrm flipH="false" flipV="false" rot="-327892">
            <a:off x="17590114" y="-893286"/>
            <a:ext cx="5194908" cy="5194908"/>
          </a:xfrm>
          <a:custGeom>
            <a:avLst/>
            <a:gdLst/>
            <a:ahLst/>
            <a:cxnLst/>
            <a:rect r="r" b="b" t="t" l="l"/>
            <a:pathLst>
              <a:path h="5194908" w="5194908">
                <a:moveTo>
                  <a:pt x="0" y="0"/>
                </a:moveTo>
                <a:lnTo>
                  <a:pt x="5194908" y="0"/>
                </a:lnTo>
                <a:lnTo>
                  <a:pt x="5194908" y="5194908"/>
                </a:lnTo>
                <a:lnTo>
                  <a:pt x="0" y="5194908"/>
                </a:lnTo>
                <a:lnTo>
                  <a:pt x="0" y="0"/>
                </a:lnTo>
                <a:close/>
              </a:path>
            </a:pathLst>
          </a:custGeom>
          <a:blipFill>
            <a:blip r:embed="rId2">
              <a:alphaModFix amt="90000"/>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0">
            <a:off x="0" y="0"/>
            <a:ext cx="18288000" cy="2737046"/>
          </a:xfrm>
          <a:prstGeom prst="rect">
            <a:avLst/>
          </a:prstGeom>
          <a:solidFill>
            <a:srgbClr val="FF862F"/>
          </a:solidFill>
        </p:spPr>
      </p:sp>
      <p:sp>
        <p:nvSpPr>
          <p:cNvPr name="TextBox 5" id="5"/>
          <p:cNvSpPr txBox="true"/>
          <p:nvPr/>
        </p:nvSpPr>
        <p:spPr>
          <a:xfrm rot="0">
            <a:off x="1326422" y="733286"/>
            <a:ext cx="15236893" cy="1581150"/>
          </a:xfrm>
          <a:prstGeom prst="rect">
            <a:avLst/>
          </a:prstGeom>
        </p:spPr>
        <p:txBody>
          <a:bodyPr anchor="t" rtlCol="false" tIns="0" lIns="0" bIns="0" rIns="0">
            <a:spAutoFit/>
          </a:bodyPr>
          <a:lstStyle/>
          <a:p>
            <a:pPr algn="l">
              <a:lnSpc>
                <a:spcPts val="6360"/>
              </a:lnSpc>
            </a:pPr>
            <a:r>
              <a:rPr lang="en-US" sz="5300" b="true">
                <a:solidFill>
                  <a:srgbClr val="000000"/>
                </a:solidFill>
                <a:latin typeface="HK Grotesk Medium"/>
                <a:ea typeface="HK Grotesk Medium"/>
                <a:cs typeface="HK Grotesk Medium"/>
                <a:sym typeface="HK Grotesk Medium"/>
              </a:rPr>
              <a:t>Problem Discovery</a:t>
            </a:r>
            <a:r>
              <a:rPr lang="en-US" sz="5300">
                <a:solidFill>
                  <a:srgbClr val="000000"/>
                </a:solidFill>
                <a:latin typeface="HK Grotesk"/>
                <a:ea typeface="HK Grotesk"/>
                <a:cs typeface="HK Grotesk"/>
                <a:sym typeface="HK Grotesk"/>
              </a:rPr>
              <a:t> </a:t>
            </a:r>
          </a:p>
          <a:p>
            <a:pPr algn="l">
              <a:lnSpc>
                <a:spcPts val="6120"/>
              </a:lnSpc>
            </a:pPr>
            <a:r>
              <a:rPr lang="en-US" sz="5100">
                <a:solidFill>
                  <a:srgbClr val="000000"/>
                </a:solidFill>
                <a:latin typeface="HK Grotesk"/>
                <a:ea typeface="HK Grotesk"/>
                <a:cs typeface="HK Grotesk"/>
                <a:sym typeface="HK Grotesk"/>
              </a:rPr>
              <a:t>Referral Process "Black Box"</a:t>
            </a:r>
          </a:p>
        </p:txBody>
      </p:sp>
      <p:grpSp>
        <p:nvGrpSpPr>
          <p:cNvPr name="Group 6" id="6"/>
          <p:cNvGrpSpPr/>
          <p:nvPr/>
        </p:nvGrpSpPr>
        <p:grpSpPr>
          <a:xfrm rot="0">
            <a:off x="1326422" y="3416438"/>
            <a:ext cx="210234" cy="210234"/>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862F"/>
            </a:solidFill>
          </p:spPr>
        </p:sp>
      </p:grpSp>
      <p:grpSp>
        <p:nvGrpSpPr>
          <p:cNvPr name="Group 8" id="8"/>
          <p:cNvGrpSpPr/>
          <p:nvPr/>
        </p:nvGrpSpPr>
        <p:grpSpPr>
          <a:xfrm rot="0">
            <a:off x="1695975" y="3416438"/>
            <a:ext cx="2642556" cy="2313885"/>
            <a:chOff x="0" y="0"/>
            <a:chExt cx="3523408" cy="3085180"/>
          </a:xfrm>
        </p:grpSpPr>
        <p:sp>
          <p:nvSpPr>
            <p:cNvPr name="TextBox 9" id="9"/>
            <p:cNvSpPr txBox="true"/>
            <p:nvPr/>
          </p:nvSpPr>
          <p:spPr>
            <a:xfrm rot="0">
              <a:off x="0" y="-57150"/>
              <a:ext cx="3523408" cy="622723"/>
            </a:xfrm>
            <a:prstGeom prst="rect">
              <a:avLst/>
            </a:prstGeom>
          </p:spPr>
          <p:txBody>
            <a:bodyPr anchor="t" rtlCol="false" tIns="0" lIns="0" bIns="0" rIns="0">
              <a:spAutoFit/>
            </a:bodyPr>
            <a:lstStyle/>
            <a:p>
              <a:pPr algn="l">
                <a:lnSpc>
                  <a:spcPts val="3919"/>
                </a:lnSpc>
              </a:pPr>
              <a:r>
                <a:rPr lang="en-US" sz="2799" spc="55" b="true">
                  <a:solidFill>
                    <a:srgbClr val="000000"/>
                  </a:solidFill>
                  <a:latin typeface="HK Grotesk Medium"/>
                  <a:ea typeface="HK Grotesk Medium"/>
                  <a:cs typeface="HK Grotesk Medium"/>
                  <a:sym typeface="HK Grotesk Medium"/>
                </a:rPr>
                <a:t>User Action:</a:t>
              </a:r>
            </a:p>
          </p:txBody>
        </p:sp>
        <p:sp>
          <p:nvSpPr>
            <p:cNvPr name="TextBox 10" id="10"/>
            <p:cNvSpPr txBox="true"/>
            <p:nvPr/>
          </p:nvSpPr>
          <p:spPr>
            <a:xfrm rot="0">
              <a:off x="0" y="849791"/>
              <a:ext cx="3523408" cy="2235835"/>
            </a:xfrm>
            <a:prstGeom prst="rect">
              <a:avLst/>
            </a:prstGeom>
          </p:spPr>
          <p:txBody>
            <a:bodyPr anchor="t" rtlCol="false" tIns="0" lIns="0" bIns="0" rIns="0">
              <a:spAutoFit/>
            </a:bodyPr>
            <a:lstStyle/>
            <a:p>
              <a:pPr algn="l">
                <a:lnSpc>
                  <a:spcPts val="3449"/>
                </a:lnSpc>
              </a:pPr>
              <a:r>
                <a:rPr lang="en-US" sz="2299">
                  <a:solidFill>
                    <a:srgbClr val="000000"/>
                  </a:solidFill>
                  <a:latin typeface="Open Sans"/>
                  <a:ea typeface="Open Sans"/>
                  <a:cs typeface="Open Sans"/>
                  <a:sym typeface="Open Sans"/>
                </a:rPr>
                <a:t>Candidate expresses interest via Weekday and is 'referred'.</a:t>
              </a:r>
            </a:p>
          </p:txBody>
        </p:sp>
      </p:grpSp>
      <p:grpSp>
        <p:nvGrpSpPr>
          <p:cNvPr name="Group 11" id="11"/>
          <p:cNvGrpSpPr/>
          <p:nvPr/>
        </p:nvGrpSpPr>
        <p:grpSpPr>
          <a:xfrm rot="0">
            <a:off x="4803059" y="3416438"/>
            <a:ext cx="210234" cy="210234"/>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862F"/>
            </a:solidFill>
          </p:spPr>
        </p:sp>
      </p:grpSp>
      <p:grpSp>
        <p:nvGrpSpPr>
          <p:cNvPr name="Group 13" id="13"/>
          <p:cNvGrpSpPr/>
          <p:nvPr/>
        </p:nvGrpSpPr>
        <p:grpSpPr>
          <a:xfrm rot="0">
            <a:off x="5175218" y="3416438"/>
            <a:ext cx="3076402" cy="2313885"/>
            <a:chOff x="0" y="0"/>
            <a:chExt cx="4101869" cy="3085180"/>
          </a:xfrm>
        </p:grpSpPr>
        <p:sp>
          <p:nvSpPr>
            <p:cNvPr name="TextBox 14" id="14"/>
            <p:cNvSpPr txBox="true"/>
            <p:nvPr/>
          </p:nvSpPr>
          <p:spPr>
            <a:xfrm rot="0">
              <a:off x="0" y="-57150"/>
              <a:ext cx="4101869" cy="622723"/>
            </a:xfrm>
            <a:prstGeom prst="rect">
              <a:avLst/>
            </a:prstGeom>
          </p:spPr>
          <p:txBody>
            <a:bodyPr anchor="t" rtlCol="false" tIns="0" lIns="0" bIns="0" rIns="0">
              <a:spAutoFit/>
            </a:bodyPr>
            <a:lstStyle/>
            <a:p>
              <a:pPr algn="l" marL="0" indent="0" lvl="0">
                <a:lnSpc>
                  <a:spcPts val="3919"/>
                </a:lnSpc>
                <a:spcBef>
                  <a:spcPct val="0"/>
                </a:spcBef>
              </a:pPr>
              <a:r>
                <a:rPr lang="en-US" b="true" sz="2799" spc="55">
                  <a:solidFill>
                    <a:srgbClr val="000000"/>
                  </a:solidFill>
                  <a:latin typeface="HK Grotesk Medium"/>
                  <a:ea typeface="HK Grotesk Medium"/>
                  <a:cs typeface="HK Grotesk Medium"/>
                  <a:sym typeface="HK Grotesk Medium"/>
                </a:rPr>
                <a:t>Us</a:t>
              </a:r>
              <a:r>
                <a:rPr lang="en-US" b="true" sz="2799" spc="55">
                  <a:solidFill>
                    <a:srgbClr val="000000"/>
                  </a:solidFill>
                  <a:latin typeface="HK Grotesk Medium"/>
                  <a:ea typeface="HK Grotesk Medium"/>
                  <a:cs typeface="HK Grotesk Medium"/>
                  <a:sym typeface="HK Grotesk Medium"/>
                </a:rPr>
                <a:t>er Expectation:</a:t>
              </a:r>
            </a:p>
          </p:txBody>
        </p:sp>
        <p:sp>
          <p:nvSpPr>
            <p:cNvPr name="TextBox 15" id="15"/>
            <p:cNvSpPr txBox="true"/>
            <p:nvPr/>
          </p:nvSpPr>
          <p:spPr>
            <a:xfrm rot="0">
              <a:off x="0" y="849791"/>
              <a:ext cx="4101869" cy="2235835"/>
            </a:xfrm>
            <a:prstGeom prst="rect">
              <a:avLst/>
            </a:prstGeom>
          </p:spPr>
          <p:txBody>
            <a:bodyPr anchor="t" rtlCol="false" tIns="0" lIns="0" bIns="0" rIns="0">
              <a:spAutoFit/>
            </a:bodyPr>
            <a:lstStyle/>
            <a:p>
              <a:pPr algn="l">
                <a:lnSpc>
                  <a:spcPts val="3449"/>
                </a:lnSpc>
              </a:pPr>
              <a:r>
                <a:rPr lang="en-US" sz="2299">
                  <a:solidFill>
                    <a:srgbClr val="000000"/>
                  </a:solidFill>
                  <a:latin typeface="Open Sans"/>
                  <a:ea typeface="Open Sans"/>
                  <a:cs typeface="Open Sans"/>
                  <a:sym typeface="Open Sans"/>
                </a:rPr>
                <a:t>Cl</a:t>
              </a:r>
              <a:r>
                <a:rPr lang="en-US" sz="2299">
                  <a:solidFill>
                    <a:srgbClr val="000000"/>
                  </a:solidFill>
                  <a:latin typeface="Open Sans"/>
                  <a:ea typeface="Open Sans"/>
                  <a:cs typeface="Open Sans"/>
                  <a:sym typeface="Open Sans"/>
                </a:rPr>
                <a:t>ear understanding of next steps; real-time status updates; a sense of control.</a:t>
              </a:r>
            </a:p>
          </p:txBody>
        </p:sp>
      </p:grpSp>
      <p:sp>
        <p:nvSpPr>
          <p:cNvPr name="Freeform 16" id="16"/>
          <p:cNvSpPr/>
          <p:nvPr/>
        </p:nvSpPr>
        <p:spPr>
          <a:xfrm flipH="false" flipV="false" rot="0">
            <a:off x="537727" y="6306579"/>
            <a:ext cx="490973" cy="280994"/>
          </a:xfrm>
          <a:custGeom>
            <a:avLst/>
            <a:gdLst/>
            <a:ahLst/>
            <a:cxnLst/>
            <a:rect r="r" b="b" t="t" l="l"/>
            <a:pathLst>
              <a:path h="280994" w="490973">
                <a:moveTo>
                  <a:pt x="0" y="0"/>
                </a:moveTo>
                <a:lnTo>
                  <a:pt x="490973" y="0"/>
                </a:lnTo>
                <a:lnTo>
                  <a:pt x="490973" y="280994"/>
                </a:lnTo>
                <a:lnTo>
                  <a:pt x="0" y="2809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7" id="17"/>
          <p:cNvGrpSpPr/>
          <p:nvPr/>
        </p:nvGrpSpPr>
        <p:grpSpPr>
          <a:xfrm rot="0">
            <a:off x="9335957" y="3416438"/>
            <a:ext cx="7923343" cy="2313885"/>
            <a:chOff x="0" y="0"/>
            <a:chExt cx="10564458" cy="3085180"/>
          </a:xfrm>
        </p:grpSpPr>
        <p:sp>
          <p:nvSpPr>
            <p:cNvPr name="TextBox 18" id="18"/>
            <p:cNvSpPr txBox="true"/>
            <p:nvPr/>
          </p:nvSpPr>
          <p:spPr>
            <a:xfrm rot="0">
              <a:off x="0" y="-57150"/>
              <a:ext cx="10564458" cy="622723"/>
            </a:xfrm>
            <a:prstGeom prst="rect">
              <a:avLst/>
            </a:prstGeom>
          </p:spPr>
          <p:txBody>
            <a:bodyPr anchor="t" rtlCol="false" tIns="0" lIns="0" bIns="0" rIns="0">
              <a:spAutoFit/>
            </a:bodyPr>
            <a:lstStyle/>
            <a:p>
              <a:pPr algn="l">
                <a:lnSpc>
                  <a:spcPts val="3919"/>
                </a:lnSpc>
              </a:pPr>
              <a:r>
                <a:rPr lang="en-US" sz="2799" spc="55" b="true">
                  <a:solidFill>
                    <a:srgbClr val="000000"/>
                  </a:solidFill>
                  <a:latin typeface="HK Grotesk Medium"/>
                  <a:ea typeface="HK Grotesk Medium"/>
                  <a:cs typeface="HK Grotesk Medium"/>
                  <a:sym typeface="HK Grotesk Medium"/>
                </a:rPr>
                <a:t>Observed Pain Point:</a:t>
              </a:r>
            </a:p>
          </p:txBody>
        </p:sp>
        <p:sp>
          <p:nvSpPr>
            <p:cNvPr name="TextBox 19" id="19"/>
            <p:cNvSpPr txBox="true"/>
            <p:nvPr/>
          </p:nvSpPr>
          <p:spPr>
            <a:xfrm rot="0">
              <a:off x="0" y="849791"/>
              <a:ext cx="10564458" cy="2235835"/>
            </a:xfrm>
            <a:prstGeom prst="rect">
              <a:avLst/>
            </a:prstGeom>
          </p:spPr>
          <p:txBody>
            <a:bodyPr anchor="t" rtlCol="false" tIns="0" lIns="0" bIns="0" rIns="0">
              <a:spAutoFit/>
            </a:bodyPr>
            <a:lstStyle/>
            <a:p>
              <a:pPr algn="l">
                <a:lnSpc>
                  <a:spcPts val="3449"/>
                </a:lnSpc>
              </a:pPr>
              <a:r>
                <a:rPr lang="en-US" sz="2299">
                  <a:solidFill>
                    <a:srgbClr val="000000"/>
                  </a:solidFill>
                  <a:latin typeface="Open Sans"/>
                  <a:ea typeface="Open Sans"/>
                  <a:cs typeface="Open Sans"/>
                  <a:sym typeface="Open Sans"/>
                </a:rPr>
                <a:t>Th</a:t>
              </a:r>
              <a:r>
                <a:rPr lang="en-US" sz="2299">
                  <a:solidFill>
                    <a:srgbClr val="000000"/>
                  </a:solidFill>
                  <a:latin typeface="Open Sans"/>
                  <a:ea typeface="Open Sans"/>
                  <a:cs typeface="Open Sans"/>
                  <a:sym typeface="Open Sans"/>
                </a:rPr>
                <a:t>e referral process, once initiated, feels opaque. Candidates (Priya especially) lack visibility on referral status or its true impact.</a:t>
              </a:r>
            </a:p>
            <a:p>
              <a:pPr algn="l">
                <a:lnSpc>
                  <a:spcPts val="3449"/>
                </a:lnSpc>
              </a:pPr>
            </a:p>
          </p:txBody>
        </p:sp>
      </p:grpSp>
      <p:grpSp>
        <p:nvGrpSpPr>
          <p:cNvPr name="Group 20" id="20"/>
          <p:cNvGrpSpPr/>
          <p:nvPr/>
        </p:nvGrpSpPr>
        <p:grpSpPr>
          <a:xfrm rot="0">
            <a:off x="1431539" y="6286760"/>
            <a:ext cx="15225790" cy="2643450"/>
            <a:chOff x="0" y="0"/>
            <a:chExt cx="20301054" cy="3524600"/>
          </a:xfrm>
        </p:grpSpPr>
        <p:sp>
          <p:nvSpPr>
            <p:cNvPr name="TextBox 21" id="21"/>
            <p:cNvSpPr txBox="true"/>
            <p:nvPr/>
          </p:nvSpPr>
          <p:spPr>
            <a:xfrm rot="0">
              <a:off x="0" y="-66675"/>
              <a:ext cx="20301054" cy="685589"/>
            </a:xfrm>
            <a:prstGeom prst="rect">
              <a:avLst/>
            </a:prstGeom>
          </p:spPr>
          <p:txBody>
            <a:bodyPr anchor="t" rtlCol="false" tIns="0" lIns="0" bIns="0" rIns="0">
              <a:spAutoFit/>
            </a:bodyPr>
            <a:lstStyle/>
            <a:p>
              <a:pPr algn="l" marL="0" indent="0" lvl="0">
                <a:lnSpc>
                  <a:spcPts val="4339"/>
                </a:lnSpc>
                <a:spcBef>
                  <a:spcPct val="0"/>
                </a:spcBef>
              </a:pPr>
              <a:r>
                <a:rPr lang="en-US" b="true" sz="3099" spc="61">
                  <a:solidFill>
                    <a:srgbClr val="000000"/>
                  </a:solidFill>
                  <a:latin typeface="HK Grotesk Medium"/>
                  <a:ea typeface="HK Grotesk Medium"/>
                  <a:cs typeface="HK Grotesk Medium"/>
                  <a:sym typeface="HK Grotesk Medium"/>
                </a:rPr>
                <a:t>R</a:t>
              </a:r>
              <a:r>
                <a:rPr lang="en-US" b="true" sz="3099" spc="61">
                  <a:solidFill>
                    <a:srgbClr val="000000"/>
                  </a:solidFill>
                  <a:latin typeface="HK Grotesk Medium"/>
                  <a:ea typeface="HK Grotesk Medium"/>
                  <a:cs typeface="HK Grotesk Medium"/>
                  <a:sym typeface="HK Grotesk Medium"/>
                </a:rPr>
                <a:t>easons:</a:t>
              </a:r>
            </a:p>
          </p:txBody>
        </p:sp>
        <p:sp>
          <p:nvSpPr>
            <p:cNvPr name="TextBox 22" id="22"/>
            <p:cNvSpPr txBox="true"/>
            <p:nvPr/>
          </p:nvSpPr>
          <p:spPr>
            <a:xfrm rot="0">
              <a:off x="0" y="884081"/>
              <a:ext cx="20301054" cy="2640966"/>
            </a:xfrm>
            <a:prstGeom prst="rect">
              <a:avLst/>
            </a:prstGeom>
          </p:spPr>
          <p:txBody>
            <a:bodyPr anchor="t" rtlCol="false" tIns="0" lIns="0" bIns="0" rIns="0">
              <a:spAutoFit/>
            </a:bodyPr>
            <a:lstStyle/>
            <a:p>
              <a:pPr algn="l" marL="582927" indent="-291463" lvl="1">
                <a:lnSpc>
                  <a:spcPts val="4049"/>
                </a:lnSpc>
                <a:buFont typeface="Arial"/>
                <a:buChar char="•"/>
              </a:pPr>
              <a:r>
                <a:rPr lang="en-US" sz="2699">
                  <a:solidFill>
                    <a:srgbClr val="000000"/>
                  </a:solidFill>
                  <a:latin typeface="Open Sans"/>
                  <a:ea typeface="Open Sans"/>
                  <a:cs typeface="Open Sans"/>
                  <a:sym typeface="Open Sans"/>
                </a:rPr>
                <a:t>Lim</a:t>
              </a:r>
              <a:r>
                <a:rPr lang="en-US" sz="2699">
                  <a:solidFill>
                    <a:srgbClr val="000000"/>
                  </a:solidFill>
                  <a:latin typeface="Open Sans"/>
                  <a:ea typeface="Open Sans"/>
                  <a:cs typeface="Open Sans"/>
                  <a:sym typeface="Open Sans"/>
                </a:rPr>
                <a:t>ited in-app status tracking for individual referrals.</a:t>
              </a:r>
            </a:p>
            <a:p>
              <a:pPr algn="l" marL="582927" indent="-291463" lvl="1">
                <a:lnSpc>
                  <a:spcPts val="4049"/>
                </a:lnSpc>
                <a:buFont typeface="Arial"/>
                <a:buChar char="•"/>
              </a:pPr>
              <a:r>
                <a:rPr lang="en-US" sz="2699">
                  <a:solidFill>
                    <a:srgbClr val="000000"/>
                  </a:solidFill>
                  <a:latin typeface="Open Sans"/>
                  <a:ea typeface="Open Sans"/>
                  <a:cs typeface="Open Sans"/>
                  <a:sym typeface="Open Sans"/>
                </a:rPr>
                <a:t>No estimated timelines or transparency from Weekday on internal processing.</a:t>
              </a:r>
            </a:p>
            <a:p>
              <a:pPr algn="l" marL="582927" indent="-291463" lvl="1">
                <a:lnSpc>
                  <a:spcPts val="4049"/>
                </a:lnSpc>
                <a:buFont typeface="Arial"/>
                <a:buChar char="•"/>
              </a:pPr>
              <a:r>
                <a:rPr lang="en-US" sz="2699">
                  <a:solidFill>
                    <a:srgbClr val="000000"/>
                  </a:solidFill>
                  <a:latin typeface="Open Sans"/>
                  <a:ea typeface="Open Sans"/>
                  <a:cs typeface="Open Sans"/>
                  <a:sym typeface="Open Sans"/>
                </a:rPr>
                <a:t>User anxiety leads to manual follow-ups or seeking alternative channels.</a:t>
              </a:r>
            </a:p>
            <a:p>
              <a:pPr algn="l">
                <a:lnSpc>
                  <a:spcPts val="4049"/>
                </a:lnSpc>
              </a:pPr>
            </a:p>
          </p:txBody>
        </p:sp>
      </p:grpSp>
      <p:grpSp>
        <p:nvGrpSpPr>
          <p:cNvPr name="Group 23" id="23"/>
          <p:cNvGrpSpPr/>
          <p:nvPr/>
        </p:nvGrpSpPr>
        <p:grpSpPr>
          <a:xfrm rot="0">
            <a:off x="8944869" y="3416438"/>
            <a:ext cx="210234" cy="210234"/>
            <a:chOff x="0" y="0"/>
            <a:chExt cx="6350000" cy="6350000"/>
          </a:xfrm>
        </p:grpSpPr>
        <p:sp>
          <p:nvSpPr>
            <p:cNvPr name="Freeform 24" id="2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862F"/>
            </a:solid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7354550" y="-326601"/>
            <a:ext cx="1351561" cy="10940201"/>
          </a:xfrm>
          <a:prstGeom prst="rect">
            <a:avLst/>
          </a:prstGeom>
          <a:solidFill>
            <a:srgbClr val="FF862F"/>
          </a:solidFill>
        </p:spPr>
      </p:sp>
      <p:sp>
        <p:nvSpPr>
          <p:cNvPr name="Freeform 3" id="3"/>
          <p:cNvSpPr/>
          <p:nvPr/>
        </p:nvSpPr>
        <p:spPr>
          <a:xfrm flipH="false" flipV="false" rot="-327892">
            <a:off x="17590114" y="-893286"/>
            <a:ext cx="5194908" cy="5194908"/>
          </a:xfrm>
          <a:custGeom>
            <a:avLst/>
            <a:gdLst/>
            <a:ahLst/>
            <a:cxnLst/>
            <a:rect r="r" b="b" t="t" l="l"/>
            <a:pathLst>
              <a:path h="5194908" w="5194908">
                <a:moveTo>
                  <a:pt x="0" y="0"/>
                </a:moveTo>
                <a:lnTo>
                  <a:pt x="5194908" y="0"/>
                </a:lnTo>
                <a:lnTo>
                  <a:pt x="5194908" y="5194908"/>
                </a:lnTo>
                <a:lnTo>
                  <a:pt x="0" y="5194908"/>
                </a:lnTo>
                <a:lnTo>
                  <a:pt x="0" y="0"/>
                </a:lnTo>
                <a:close/>
              </a:path>
            </a:pathLst>
          </a:custGeom>
          <a:blipFill>
            <a:blip r:embed="rId2">
              <a:alphaModFix amt="90000"/>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0">
            <a:off x="0" y="0"/>
            <a:ext cx="18288000" cy="2737046"/>
          </a:xfrm>
          <a:prstGeom prst="rect">
            <a:avLst/>
          </a:prstGeom>
          <a:solidFill>
            <a:srgbClr val="FF862F"/>
          </a:solidFill>
        </p:spPr>
      </p:sp>
      <p:sp>
        <p:nvSpPr>
          <p:cNvPr name="TextBox 5" id="5"/>
          <p:cNvSpPr txBox="true"/>
          <p:nvPr/>
        </p:nvSpPr>
        <p:spPr>
          <a:xfrm rot="0">
            <a:off x="1326422" y="733286"/>
            <a:ext cx="15236893" cy="1581150"/>
          </a:xfrm>
          <a:prstGeom prst="rect">
            <a:avLst/>
          </a:prstGeom>
        </p:spPr>
        <p:txBody>
          <a:bodyPr anchor="t" rtlCol="false" tIns="0" lIns="0" bIns="0" rIns="0">
            <a:spAutoFit/>
          </a:bodyPr>
          <a:lstStyle/>
          <a:p>
            <a:pPr algn="l">
              <a:lnSpc>
                <a:spcPts val="6360"/>
              </a:lnSpc>
            </a:pPr>
            <a:r>
              <a:rPr lang="en-US" sz="5300" b="true">
                <a:solidFill>
                  <a:srgbClr val="000000"/>
                </a:solidFill>
                <a:latin typeface="HK Grotesk Medium"/>
                <a:ea typeface="HK Grotesk Medium"/>
                <a:cs typeface="HK Grotesk Medium"/>
                <a:sym typeface="HK Grotesk Medium"/>
              </a:rPr>
              <a:t>Problem Discovery</a:t>
            </a:r>
            <a:r>
              <a:rPr lang="en-US" sz="5300">
                <a:solidFill>
                  <a:srgbClr val="000000"/>
                </a:solidFill>
                <a:latin typeface="HK Grotesk"/>
                <a:ea typeface="HK Grotesk"/>
                <a:cs typeface="HK Grotesk"/>
                <a:sym typeface="HK Grotesk"/>
              </a:rPr>
              <a:t> </a:t>
            </a:r>
          </a:p>
          <a:p>
            <a:pPr algn="l">
              <a:lnSpc>
                <a:spcPts val="6120"/>
              </a:lnSpc>
            </a:pPr>
            <a:r>
              <a:rPr lang="en-US" sz="5100">
                <a:solidFill>
                  <a:srgbClr val="000000"/>
                </a:solidFill>
                <a:latin typeface="HK Grotesk"/>
                <a:ea typeface="HK Grotesk"/>
                <a:cs typeface="HK Grotesk"/>
                <a:sym typeface="HK Grotesk"/>
              </a:rPr>
              <a:t>Limit</a:t>
            </a:r>
            <a:r>
              <a:rPr lang="en-US" sz="5100">
                <a:solidFill>
                  <a:srgbClr val="000000"/>
                </a:solidFill>
                <a:latin typeface="HK Grotesk"/>
                <a:ea typeface="HK Grotesk"/>
                <a:cs typeface="HK Grotesk"/>
                <a:sym typeface="HK Grotesk"/>
              </a:rPr>
              <a:t>ed Post-Application Insights</a:t>
            </a:r>
          </a:p>
        </p:txBody>
      </p:sp>
      <p:grpSp>
        <p:nvGrpSpPr>
          <p:cNvPr name="Group 6" id="6"/>
          <p:cNvGrpSpPr/>
          <p:nvPr/>
        </p:nvGrpSpPr>
        <p:grpSpPr>
          <a:xfrm rot="0">
            <a:off x="1326422" y="3416438"/>
            <a:ext cx="210234" cy="210234"/>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862F"/>
            </a:solidFill>
          </p:spPr>
        </p:sp>
      </p:grpSp>
      <p:grpSp>
        <p:nvGrpSpPr>
          <p:cNvPr name="Group 8" id="8"/>
          <p:cNvGrpSpPr/>
          <p:nvPr/>
        </p:nvGrpSpPr>
        <p:grpSpPr>
          <a:xfrm rot="0">
            <a:off x="1695975" y="3416438"/>
            <a:ext cx="2642556" cy="2313885"/>
            <a:chOff x="0" y="0"/>
            <a:chExt cx="3523408" cy="3085180"/>
          </a:xfrm>
        </p:grpSpPr>
        <p:sp>
          <p:nvSpPr>
            <p:cNvPr name="TextBox 9" id="9"/>
            <p:cNvSpPr txBox="true"/>
            <p:nvPr/>
          </p:nvSpPr>
          <p:spPr>
            <a:xfrm rot="0">
              <a:off x="0" y="-57150"/>
              <a:ext cx="3523408" cy="622723"/>
            </a:xfrm>
            <a:prstGeom prst="rect">
              <a:avLst/>
            </a:prstGeom>
          </p:spPr>
          <p:txBody>
            <a:bodyPr anchor="t" rtlCol="false" tIns="0" lIns="0" bIns="0" rIns="0">
              <a:spAutoFit/>
            </a:bodyPr>
            <a:lstStyle/>
            <a:p>
              <a:pPr algn="l">
                <a:lnSpc>
                  <a:spcPts val="3919"/>
                </a:lnSpc>
              </a:pPr>
              <a:r>
                <a:rPr lang="en-US" sz="2799" spc="55" b="true">
                  <a:solidFill>
                    <a:srgbClr val="000000"/>
                  </a:solidFill>
                  <a:latin typeface="HK Grotesk Medium"/>
                  <a:ea typeface="HK Grotesk Medium"/>
                  <a:cs typeface="HK Grotesk Medium"/>
                  <a:sym typeface="HK Grotesk Medium"/>
                </a:rPr>
                <a:t>User Action:</a:t>
              </a:r>
            </a:p>
          </p:txBody>
        </p:sp>
        <p:sp>
          <p:nvSpPr>
            <p:cNvPr name="TextBox 10" id="10"/>
            <p:cNvSpPr txBox="true"/>
            <p:nvPr/>
          </p:nvSpPr>
          <p:spPr>
            <a:xfrm rot="0">
              <a:off x="0" y="849791"/>
              <a:ext cx="3523408" cy="2235835"/>
            </a:xfrm>
            <a:prstGeom prst="rect">
              <a:avLst/>
            </a:prstGeom>
          </p:spPr>
          <p:txBody>
            <a:bodyPr anchor="t" rtlCol="false" tIns="0" lIns="0" bIns="0" rIns="0">
              <a:spAutoFit/>
            </a:bodyPr>
            <a:lstStyle/>
            <a:p>
              <a:pPr algn="l">
                <a:lnSpc>
                  <a:spcPts val="3449"/>
                </a:lnSpc>
              </a:pPr>
              <a:r>
                <a:rPr lang="en-US" sz="2299">
                  <a:solidFill>
                    <a:srgbClr val="000000"/>
                  </a:solidFill>
                  <a:latin typeface="Open Sans"/>
                  <a:ea typeface="Open Sans"/>
                  <a:cs typeface="Open Sans"/>
                  <a:sym typeface="Open Sans"/>
                </a:rPr>
                <a:t> User tracks an application in Weekday's dashboard.</a:t>
              </a:r>
            </a:p>
          </p:txBody>
        </p:sp>
      </p:grpSp>
      <p:grpSp>
        <p:nvGrpSpPr>
          <p:cNvPr name="Group 11" id="11"/>
          <p:cNvGrpSpPr/>
          <p:nvPr/>
        </p:nvGrpSpPr>
        <p:grpSpPr>
          <a:xfrm rot="0">
            <a:off x="4803059" y="3416438"/>
            <a:ext cx="210234" cy="210234"/>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862F"/>
            </a:solidFill>
          </p:spPr>
        </p:sp>
      </p:grpSp>
      <p:grpSp>
        <p:nvGrpSpPr>
          <p:cNvPr name="Group 13" id="13"/>
          <p:cNvGrpSpPr/>
          <p:nvPr/>
        </p:nvGrpSpPr>
        <p:grpSpPr>
          <a:xfrm rot="0">
            <a:off x="5175218" y="3416438"/>
            <a:ext cx="3076402" cy="2742510"/>
            <a:chOff x="0" y="0"/>
            <a:chExt cx="4101869" cy="3656680"/>
          </a:xfrm>
        </p:grpSpPr>
        <p:sp>
          <p:nvSpPr>
            <p:cNvPr name="TextBox 14" id="14"/>
            <p:cNvSpPr txBox="true"/>
            <p:nvPr/>
          </p:nvSpPr>
          <p:spPr>
            <a:xfrm rot="0">
              <a:off x="0" y="-57150"/>
              <a:ext cx="4101869" cy="622723"/>
            </a:xfrm>
            <a:prstGeom prst="rect">
              <a:avLst/>
            </a:prstGeom>
          </p:spPr>
          <p:txBody>
            <a:bodyPr anchor="t" rtlCol="false" tIns="0" lIns="0" bIns="0" rIns="0">
              <a:spAutoFit/>
            </a:bodyPr>
            <a:lstStyle/>
            <a:p>
              <a:pPr algn="l" marL="0" indent="0" lvl="0">
                <a:lnSpc>
                  <a:spcPts val="3919"/>
                </a:lnSpc>
                <a:spcBef>
                  <a:spcPct val="0"/>
                </a:spcBef>
              </a:pPr>
              <a:r>
                <a:rPr lang="en-US" b="true" sz="2799" spc="55">
                  <a:solidFill>
                    <a:srgbClr val="000000"/>
                  </a:solidFill>
                  <a:latin typeface="HK Grotesk Medium"/>
                  <a:ea typeface="HK Grotesk Medium"/>
                  <a:cs typeface="HK Grotesk Medium"/>
                  <a:sym typeface="HK Grotesk Medium"/>
                </a:rPr>
                <a:t>Us</a:t>
              </a:r>
              <a:r>
                <a:rPr lang="en-US" b="true" sz="2799" spc="55">
                  <a:solidFill>
                    <a:srgbClr val="000000"/>
                  </a:solidFill>
                  <a:latin typeface="HK Grotesk Medium"/>
                  <a:ea typeface="HK Grotesk Medium"/>
                  <a:cs typeface="HK Grotesk Medium"/>
                  <a:sym typeface="HK Grotesk Medium"/>
                </a:rPr>
                <a:t>er Expectation:</a:t>
              </a:r>
            </a:p>
          </p:txBody>
        </p:sp>
        <p:sp>
          <p:nvSpPr>
            <p:cNvPr name="TextBox 15" id="15"/>
            <p:cNvSpPr txBox="true"/>
            <p:nvPr/>
          </p:nvSpPr>
          <p:spPr>
            <a:xfrm rot="0">
              <a:off x="0" y="849791"/>
              <a:ext cx="4101869" cy="2807335"/>
            </a:xfrm>
            <a:prstGeom prst="rect">
              <a:avLst/>
            </a:prstGeom>
          </p:spPr>
          <p:txBody>
            <a:bodyPr anchor="t" rtlCol="false" tIns="0" lIns="0" bIns="0" rIns="0">
              <a:spAutoFit/>
            </a:bodyPr>
            <a:lstStyle/>
            <a:p>
              <a:pPr algn="l">
                <a:lnSpc>
                  <a:spcPts val="3449"/>
                </a:lnSpc>
              </a:pPr>
              <a:r>
                <a:rPr lang="en-US" sz="2299">
                  <a:solidFill>
                    <a:srgbClr val="000000"/>
                  </a:solidFill>
                  <a:latin typeface="Open Sans"/>
                  <a:ea typeface="Open Sans"/>
                  <a:cs typeface="Open Sans"/>
                  <a:sym typeface="Open Sans"/>
                </a:rPr>
                <a:t>U</a:t>
              </a:r>
              <a:r>
                <a:rPr lang="en-US" sz="2299">
                  <a:solidFill>
                    <a:srgbClr val="000000"/>
                  </a:solidFill>
                  <a:latin typeface="Open Sans"/>
                  <a:ea typeface="Open Sans"/>
                  <a:cs typeface="Open Sans"/>
                  <a:sym typeface="Open Sans"/>
                </a:rPr>
                <a:t>nderstand application status, get feedback, know if it's been seen by the company.</a:t>
              </a:r>
            </a:p>
          </p:txBody>
        </p:sp>
      </p:grpSp>
      <p:sp>
        <p:nvSpPr>
          <p:cNvPr name="Freeform 16" id="16"/>
          <p:cNvSpPr/>
          <p:nvPr/>
        </p:nvSpPr>
        <p:spPr>
          <a:xfrm flipH="false" flipV="false" rot="0">
            <a:off x="537727" y="6306579"/>
            <a:ext cx="490973" cy="280994"/>
          </a:xfrm>
          <a:custGeom>
            <a:avLst/>
            <a:gdLst/>
            <a:ahLst/>
            <a:cxnLst/>
            <a:rect r="r" b="b" t="t" l="l"/>
            <a:pathLst>
              <a:path h="280994" w="490973">
                <a:moveTo>
                  <a:pt x="0" y="0"/>
                </a:moveTo>
                <a:lnTo>
                  <a:pt x="490973" y="0"/>
                </a:lnTo>
                <a:lnTo>
                  <a:pt x="490973" y="280994"/>
                </a:lnTo>
                <a:lnTo>
                  <a:pt x="0" y="2809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7" id="17"/>
          <p:cNvGrpSpPr/>
          <p:nvPr/>
        </p:nvGrpSpPr>
        <p:grpSpPr>
          <a:xfrm rot="0">
            <a:off x="9335957" y="3416438"/>
            <a:ext cx="7923343" cy="2313885"/>
            <a:chOff x="0" y="0"/>
            <a:chExt cx="10564458" cy="3085180"/>
          </a:xfrm>
        </p:grpSpPr>
        <p:sp>
          <p:nvSpPr>
            <p:cNvPr name="TextBox 18" id="18"/>
            <p:cNvSpPr txBox="true"/>
            <p:nvPr/>
          </p:nvSpPr>
          <p:spPr>
            <a:xfrm rot="0">
              <a:off x="0" y="-57150"/>
              <a:ext cx="10564458" cy="622723"/>
            </a:xfrm>
            <a:prstGeom prst="rect">
              <a:avLst/>
            </a:prstGeom>
          </p:spPr>
          <p:txBody>
            <a:bodyPr anchor="t" rtlCol="false" tIns="0" lIns="0" bIns="0" rIns="0">
              <a:spAutoFit/>
            </a:bodyPr>
            <a:lstStyle/>
            <a:p>
              <a:pPr algn="l">
                <a:lnSpc>
                  <a:spcPts val="3919"/>
                </a:lnSpc>
              </a:pPr>
              <a:r>
                <a:rPr lang="en-US" sz="2799" spc="55" b="true">
                  <a:solidFill>
                    <a:srgbClr val="000000"/>
                  </a:solidFill>
                  <a:latin typeface="HK Grotesk Medium"/>
                  <a:ea typeface="HK Grotesk Medium"/>
                  <a:cs typeface="HK Grotesk Medium"/>
                  <a:sym typeface="HK Grotesk Medium"/>
                </a:rPr>
                <a:t>Observed Pain Point:</a:t>
              </a:r>
            </a:p>
          </p:txBody>
        </p:sp>
        <p:sp>
          <p:nvSpPr>
            <p:cNvPr name="TextBox 19" id="19"/>
            <p:cNvSpPr txBox="true"/>
            <p:nvPr/>
          </p:nvSpPr>
          <p:spPr>
            <a:xfrm rot="0">
              <a:off x="0" y="849791"/>
              <a:ext cx="10564458" cy="2235835"/>
            </a:xfrm>
            <a:prstGeom prst="rect">
              <a:avLst/>
            </a:prstGeom>
          </p:spPr>
          <p:txBody>
            <a:bodyPr anchor="t" rtlCol="false" tIns="0" lIns="0" bIns="0" rIns="0">
              <a:spAutoFit/>
            </a:bodyPr>
            <a:lstStyle/>
            <a:p>
              <a:pPr algn="l">
                <a:lnSpc>
                  <a:spcPts val="3449"/>
                </a:lnSpc>
              </a:pPr>
              <a:r>
                <a:rPr lang="en-US" sz="2299">
                  <a:solidFill>
                    <a:srgbClr val="000000"/>
                  </a:solidFill>
                  <a:latin typeface="Open Sans"/>
                  <a:ea typeface="Open Sans"/>
                  <a:cs typeface="Open Sans"/>
                  <a:sym typeface="Open Sans"/>
                </a:rPr>
                <a:t> Dashboard</a:t>
              </a:r>
              <a:r>
                <a:rPr lang="en-US" sz="2299">
                  <a:solidFill>
                    <a:srgbClr val="000000"/>
                  </a:solidFill>
                  <a:latin typeface="Open Sans"/>
                  <a:ea typeface="Open Sans"/>
                  <a:cs typeface="Open Sans"/>
                  <a:sym typeface="Open Sans"/>
                </a:rPr>
                <a:t> primarily confirms "Applied." Lack of deeper insights into application status (viewed, rejected early, still active). Competitors like Lasso offer "AI Smart Apply" insights.</a:t>
              </a:r>
            </a:p>
          </p:txBody>
        </p:sp>
      </p:grpSp>
      <p:grpSp>
        <p:nvGrpSpPr>
          <p:cNvPr name="Group 20" id="20"/>
          <p:cNvGrpSpPr/>
          <p:nvPr/>
        </p:nvGrpSpPr>
        <p:grpSpPr>
          <a:xfrm rot="0">
            <a:off x="1431539" y="6286760"/>
            <a:ext cx="15225790" cy="2138625"/>
            <a:chOff x="0" y="0"/>
            <a:chExt cx="20301054" cy="2851500"/>
          </a:xfrm>
        </p:grpSpPr>
        <p:sp>
          <p:nvSpPr>
            <p:cNvPr name="TextBox 21" id="21"/>
            <p:cNvSpPr txBox="true"/>
            <p:nvPr/>
          </p:nvSpPr>
          <p:spPr>
            <a:xfrm rot="0">
              <a:off x="0" y="-66675"/>
              <a:ext cx="20301054" cy="685589"/>
            </a:xfrm>
            <a:prstGeom prst="rect">
              <a:avLst/>
            </a:prstGeom>
          </p:spPr>
          <p:txBody>
            <a:bodyPr anchor="t" rtlCol="false" tIns="0" lIns="0" bIns="0" rIns="0">
              <a:spAutoFit/>
            </a:bodyPr>
            <a:lstStyle/>
            <a:p>
              <a:pPr algn="l" marL="0" indent="0" lvl="0">
                <a:lnSpc>
                  <a:spcPts val="4339"/>
                </a:lnSpc>
                <a:spcBef>
                  <a:spcPct val="0"/>
                </a:spcBef>
              </a:pPr>
              <a:r>
                <a:rPr lang="en-US" b="true" sz="3099" spc="61">
                  <a:solidFill>
                    <a:srgbClr val="000000"/>
                  </a:solidFill>
                  <a:latin typeface="HK Grotesk Medium"/>
                  <a:ea typeface="HK Grotesk Medium"/>
                  <a:cs typeface="HK Grotesk Medium"/>
                  <a:sym typeface="HK Grotesk Medium"/>
                </a:rPr>
                <a:t>R</a:t>
              </a:r>
              <a:r>
                <a:rPr lang="en-US" b="true" sz="3099" spc="61">
                  <a:solidFill>
                    <a:srgbClr val="000000"/>
                  </a:solidFill>
                  <a:latin typeface="HK Grotesk Medium"/>
                  <a:ea typeface="HK Grotesk Medium"/>
                  <a:cs typeface="HK Grotesk Medium"/>
                  <a:sym typeface="HK Grotesk Medium"/>
                </a:rPr>
                <a:t>easons:</a:t>
              </a:r>
            </a:p>
          </p:txBody>
        </p:sp>
        <p:sp>
          <p:nvSpPr>
            <p:cNvPr name="TextBox 22" id="22"/>
            <p:cNvSpPr txBox="true"/>
            <p:nvPr/>
          </p:nvSpPr>
          <p:spPr>
            <a:xfrm rot="0">
              <a:off x="0" y="884081"/>
              <a:ext cx="20301054" cy="1967866"/>
            </a:xfrm>
            <a:prstGeom prst="rect">
              <a:avLst/>
            </a:prstGeom>
          </p:spPr>
          <p:txBody>
            <a:bodyPr anchor="t" rtlCol="false" tIns="0" lIns="0" bIns="0" rIns="0">
              <a:spAutoFit/>
            </a:bodyPr>
            <a:lstStyle/>
            <a:p>
              <a:pPr algn="l" marL="582927" indent="-291463" lvl="1">
                <a:lnSpc>
                  <a:spcPts val="4049"/>
                </a:lnSpc>
                <a:buFont typeface="Arial"/>
                <a:buChar char="•"/>
              </a:pPr>
              <a:r>
                <a:rPr lang="en-US" sz="2699">
                  <a:solidFill>
                    <a:srgbClr val="000000"/>
                  </a:solidFill>
                  <a:latin typeface="Open Sans"/>
                  <a:ea typeface="Open Sans"/>
                  <a:cs typeface="Open Sans"/>
                  <a:sym typeface="Open Sans"/>
                </a:rPr>
                <a:t>Reli</a:t>
              </a:r>
              <a:r>
                <a:rPr lang="en-US" sz="2699">
                  <a:solidFill>
                    <a:srgbClr val="000000"/>
                  </a:solidFill>
                  <a:latin typeface="Open Sans"/>
                  <a:ea typeface="Open Sans"/>
                  <a:cs typeface="Open Sans"/>
                  <a:sym typeface="Open Sans"/>
                </a:rPr>
                <a:t>es on basic "applied" status, doesn't provide predictive or crowd-sourced insights.</a:t>
              </a:r>
            </a:p>
            <a:p>
              <a:pPr algn="l" marL="582927" indent="-291463" lvl="1">
                <a:lnSpc>
                  <a:spcPts val="4049"/>
                </a:lnSpc>
                <a:buFont typeface="Arial"/>
                <a:buChar char="•"/>
              </a:pPr>
              <a:r>
                <a:rPr lang="en-US" sz="2699">
                  <a:solidFill>
                    <a:srgbClr val="000000"/>
                  </a:solidFill>
                  <a:latin typeface="Open Sans"/>
                  <a:ea typeface="Open Sans"/>
                  <a:cs typeface="Open Sans"/>
                  <a:sym typeface="Open Sans"/>
                </a:rPr>
                <a:t>User still feels in a "black hole" after applying, reducing confidence in the tool.</a:t>
              </a:r>
            </a:p>
            <a:p>
              <a:pPr algn="l">
                <a:lnSpc>
                  <a:spcPts val="4049"/>
                </a:lnSpc>
              </a:pPr>
            </a:p>
          </p:txBody>
        </p:sp>
      </p:grpSp>
      <p:grpSp>
        <p:nvGrpSpPr>
          <p:cNvPr name="Group 23" id="23"/>
          <p:cNvGrpSpPr/>
          <p:nvPr/>
        </p:nvGrpSpPr>
        <p:grpSpPr>
          <a:xfrm rot="0">
            <a:off x="8944869" y="3416438"/>
            <a:ext cx="210234" cy="210234"/>
            <a:chOff x="0" y="0"/>
            <a:chExt cx="6350000" cy="6350000"/>
          </a:xfrm>
        </p:grpSpPr>
        <p:sp>
          <p:nvSpPr>
            <p:cNvPr name="Freeform 24" id="2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862F"/>
            </a:solidFill>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284981" y="1161932"/>
            <a:ext cx="210234" cy="210234"/>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862F"/>
            </a:solidFill>
          </p:spPr>
        </p:sp>
      </p:grpSp>
      <p:sp>
        <p:nvSpPr>
          <p:cNvPr name="AutoShape 4" id="4"/>
          <p:cNvSpPr/>
          <p:nvPr/>
        </p:nvSpPr>
        <p:spPr>
          <a:xfrm rot="0">
            <a:off x="-371075" y="-350460"/>
            <a:ext cx="7665793" cy="10987919"/>
          </a:xfrm>
          <a:prstGeom prst="rect">
            <a:avLst/>
          </a:prstGeom>
          <a:solidFill>
            <a:srgbClr val="FF862F"/>
          </a:solidFill>
        </p:spPr>
      </p:sp>
      <p:grpSp>
        <p:nvGrpSpPr>
          <p:cNvPr name="Group 5" id="5"/>
          <p:cNvGrpSpPr/>
          <p:nvPr/>
        </p:nvGrpSpPr>
        <p:grpSpPr>
          <a:xfrm rot="0">
            <a:off x="8284981" y="6878272"/>
            <a:ext cx="210234" cy="210234"/>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862F"/>
            </a:solidFill>
          </p:spPr>
        </p:sp>
      </p:grpSp>
      <p:sp>
        <p:nvSpPr>
          <p:cNvPr name="Freeform 7" id="7"/>
          <p:cNvSpPr/>
          <p:nvPr/>
        </p:nvSpPr>
        <p:spPr>
          <a:xfrm flipH="false" flipV="false" rot="-7044753">
            <a:off x="-1123342" y="557363"/>
            <a:ext cx="5215738" cy="5215738"/>
          </a:xfrm>
          <a:custGeom>
            <a:avLst/>
            <a:gdLst/>
            <a:ahLst/>
            <a:cxnLst/>
            <a:rect r="r" b="b" t="t" l="l"/>
            <a:pathLst>
              <a:path h="5215738" w="5215738">
                <a:moveTo>
                  <a:pt x="0" y="0"/>
                </a:moveTo>
                <a:lnTo>
                  <a:pt x="5215738" y="0"/>
                </a:lnTo>
                <a:lnTo>
                  <a:pt x="5215738" y="5215738"/>
                </a:lnTo>
                <a:lnTo>
                  <a:pt x="0" y="5215738"/>
                </a:lnTo>
                <a:lnTo>
                  <a:pt x="0" y="0"/>
                </a:lnTo>
                <a:close/>
              </a:path>
            </a:pathLst>
          </a:custGeom>
          <a:blipFill>
            <a:blip r:embed="rId2">
              <a:alphaModFix amt="90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7580636" y="495773"/>
            <a:ext cx="433644" cy="108017"/>
          </a:xfrm>
          <a:custGeom>
            <a:avLst/>
            <a:gdLst/>
            <a:ahLst/>
            <a:cxnLst/>
            <a:rect r="r" b="b" t="t" l="l"/>
            <a:pathLst>
              <a:path h="108017" w="433644">
                <a:moveTo>
                  <a:pt x="0" y="0"/>
                </a:moveTo>
                <a:lnTo>
                  <a:pt x="433644" y="0"/>
                </a:lnTo>
                <a:lnTo>
                  <a:pt x="433644" y="108017"/>
                </a:lnTo>
                <a:lnTo>
                  <a:pt x="0" y="1080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1028700" y="8496300"/>
            <a:ext cx="2256817" cy="762000"/>
            <a:chOff x="0" y="0"/>
            <a:chExt cx="3009090" cy="1016000"/>
          </a:xfrm>
        </p:grpSpPr>
        <p:sp>
          <p:nvSpPr>
            <p:cNvPr name="TextBox 10" id="10"/>
            <p:cNvSpPr txBox="true"/>
            <p:nvPr/>
          </p:nvSpPr>
          <p:spPr>
            <a:xfrm rot="0">
              <a:off x="829819" y="66675"/>
              <a:ext cx="2179271" cy="949325"/>
            </a:xfrm>
            <a:prstGeom prst="rect">
              <a:avLst/>
            </a:prstGeom>
          </p:spPr>
          <p:txBody>
            <a:bodyPr anchor="t" rtlCol="false" tIns="0" lIns="0" bIns="0" rIns="0">
              <a:spAutoFit/>
            </a:bodyPr>
            <a:lstStyle/>
            <a:p>
              <a:pPr algn="l">
                <a:lnSpc>
                  <a:spcPts val="5250"/>
                </a:lnSpc>
              </a:pPr>
            </a:p>
          </p:txBody>
        </p:sp>
        <p:sp>
          <p:nvSpPr>
            <p:cNvPr name="Freeform 11" id="11"/>
            <p:cNvSpPr/>
            <p:nvPr/>
          </p:nvSpPr>
          <p:spPr>
            <a:xfrm flipH="false" flipV="false" rot="0">
              <a:off x="0" y="370803"/>
              <a:ext cx="654631" cy="374659"/>
            </a:xfrm>
            <a:custGeom>
              <a:avLst/>
              <a:gdLst/>
              <a:ahLst/>
              <a:cxnLst/>
              <a:rect r="r" b="b" t="t" l="l"/>
              <a:pathLst>
                <a:path h="374659" w="654631">
                  <a:moveTo>
                    <a:pt x="0" y="0"/>
                  </a:moveTo>
                  <a:lnTo>
                    <a:pt x="654631" y="0"/>
                  </a:lnTo>
                  <a:lnTo>
                    <a:pt x="654631" y="374659"/>
                  </a:lnTo>
                  <a:lnTo>
                    <a:pt x="0" y="3746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12" id="12"/>
          <p:cNvGrpSpPr/>
          <p:nvPr/>
        </p:nvGrpSpPr>
        <p:grpSpPr>
          <a:xfrm rot="0">
            <a:off x="8815154" y="1028700"/>
            <a:ext cx="9453796" cy="6375345"/>
            <a:chOff x="0" y="0"/>
            <a:chExt cx="12605062" cy="8500460"/>
          </a:xfrm>
        </p:grpSpPr>
        <p:sp>
          <p:nvSpPr>
            <p:cNvPr name="TextBox 13" id="13"/>
            <p:cNvSpPr txBox="true"/>
            <p:nvPr/>
          </p:nvSpPr>
          <p:spPr>
            <a:xfrm rot="0">
              <a:off x="0" y="-57150"/>
              <a:ext cx="12605062" cy="7887123"/>
            </a:xfrm>
            <a:prstGeom prst="rect">
              <a:avLst/>
            </a:prstGeom>
          </p:spPr>
          <p:txBody>
            <a:bodyPr anchor="t" rtlCol="false" tIns="0" lIns="0" bIns="0" rIns="0">
              <a:spAutoFit/>
            </a:bodyPr>
            <a:lstStyle/>
            <a:p>
              <a:pPr algn="l">
                <a:lnSpc>
                  <a:spcPts val="3919"/>
                </a:lnSpc>
              </a:pPr>
              <a:r>
                <a:rPr lang="en-US" sz="2799" spc="55" b="true">
                  <a:solidFill>
                    <a:srgbClr val="FF862F"/>
                  </a:solidFill>
                  <a:latin typeface="HK Grotesk Bold"/>
                  <a:ea typeface="HK Grotesk Bold"/>
                  <a:cs typeface="HK Grotesk Bold"/>
                  <a:sym typeface="HK Grotesk Bold"/>
                </a:rPr>
                <a:t>Description:</a:t>
              </a:r>
              <a:r>
                <a:rPr lang="en-US" sz="2799" spc="55" b="true">
                  <a:solidFill>
                    <a:srgbClr val="000000"/>
                  </a:solidFill>
                  <a:latin typeface="HK Grotesk Bold"/>
                  <a:ea typeface="HK Grotesk Bold"/>
                  <a:cs typeface="HK Grotesk Bold"/>
                  <a:sym typeface="HK Grotesk Bold"/>
                </a:rPr>
                <a:t> Dashboard showing live referral status updates (e.g. Requested → Referred → Reviewing → Interview).</a:t>
              </a:r>
            </a:p>
            <a:p>
              <a:pPr algn="l" marL="604519" indent="-302260" lvl="1">
                <a:lnSpc>
                  <a:spcPts val="3919"/>
                </a:lnSpc>
                <a:buFont typeface="Arial"/>
                <a:buChar char="•"/>
              </a:pPr>
              <a:r>
                <a:rPr lang="en-US" b="true" sz="2799" spc="55">
                  <a:solidFill>
                    <a:srgbClr val="FF862F"/>
                  </a:solidFill>
                  <a:latin typeface="HK Grotesk Bold"/>
                  <a:ea typeface="HK Grotesk Bold"/>
                  <a:cs typeface="HK Grotesk Bold"/>
                  <a:sym typeface="HK Grotesk Bold"/>
                </a:rPr>
                <a:t>Content:</a:t>
              </a:r>
              <a:r>
                <a:rPr lang="en-US" b="true" sz="2799" spc="55">
                  <a:solidFill>
                    <a:srgbClr val="000000"/>
                  </a:solidFill>
                  <a:latin typeface="HK Grotesk Bold"/>
                  <a:ea typeface="HK Grotesk Bold"/>
                  <a:cs typeface="HK Grotesk Bold"/>
                  <a:sym typeface="HK Grotesk Bold"/>
                </a:rPr>
                <a:t> Displays anonymised success rates per company (e.g. “X% of referrals get interviews here”).</a:t>
              </a:r>
            </a:p>
            <a:p>
              <a:pPr algn="l" marL="604519" indent="-302260" lvl="1">
                <a:lnSpc>
                  <a:spcPts val="3919"/>
                </a:lnSpc>
                <a:buFont typeface="Arial"/>
                <a:buChar char="•"/>
              </a:pPr>
              <a:r>
                <a:rPr lang="en-US" b="true" sz="2799" spc="55">
                  <a:solidFill>
                    <a:srgbClr val="000000"/>
                  </a:solidFill>
                  <a:latin typeface="HK Grotesk Bold"/>
                  <a:ea typeface="HK Grotesk Bold"/>
                  <a:cs typeface="HK Grotesk Bold"/>
                  <a:sym typeface="HK Grotesk Bold"/>
                </a:rPr>
                <a:t>Includes a dedicated Privacy &amp; Trust section explaining data usage and referral process transparency.</a:t>
              </a:r>
            </a:p>
            <a:p>
              <a:pPr algn="l" marL="604519" indent="-302260" lvl="1">
                <a:lnSpc>
                  <a:spcPts val="3919"/>
                </a:lnSpc>
                <a:buFont typeface="Arial"/>
                <a:buChar char="•"/>
              </a:pPr>
              <a:r>
                <a:rPr lang="en-US" b="true" sz="2799" spc="55">
                  <a:solidFill>
                    <a:srgbClr val="FF862F"/>
                  </a:solidFill>
                  <a:latin typeface="HK Grotesk Bold"/>
                  <a:ea typeface="HK Grotesk Bold"/>
                  <a:cs typeface="HK Grotesk Bold"/>
                  <a:sym typeface="HK Grotesk Bold"/>
                </a:rPr>
                <a:t>Messaging</a:t>
              </a:r>
              <a:r>
                <a:rPr lang="en-US" b="true" sz="2799" spc="55">
                  <a:solidFill>
                    <a:srgbClr val="FF862F"/>
                  </a:solidFill>
                  <a:latin typeface="HK Grotesk Bold"/>
                  <a:ea typeface="HK Grotesk Bold"/>
                  <a:cs typeface="HK Grotesk Bold"/>
                  <a:sym typeface="HK Grotesk Bold"/>
                </a:rPr>
                <a:t>: </a:t>
              </a:r>
              <a:r>
                <a:rPr lang="en-US" b="true" sz="2799" spc="55">
                  <a:solidFill>
                    <a:srgbClr val="000000"/>
                  </a:solidFill>
                  <a:latin typeface="HK Grotesk Bold"/>
                  <a:ea typeface="HK Grotesk Bold"/>
                  <a:cs typeface="HK Grotesk Bold"/>
                  <a:sym typeface="HK Grotesk Bold"/>
                </a:rPr>
                <a:t>Uses clear, confidence-building language (e.g. “Track Your Referral Progress”, “Know Where You Stand”).</a:t>
              </a:r>
            </a:p>
            <a:p>
              <a:pPr algn="l">
                <a:lnSpc>
                  <a:spcPts val="3919"/>
                </a:lnSpc>
              </a:pPr>
            </a:p>
          </p:txBody>
        </p:sp>
        <p:sp>
          <p:nvSpPr>
            <p:cNvPr name="TextBox 14" id="14"/>
            <p:cNvSpPr txBox="true"/>
            <p:nvPr/>
          </p:nvSpPr>
          <p:spPr>
            <a:xfrm rot="0">
              <a:off x="0" y="8009416"/>
              <a:ext cx="12605062" cy="491490"/>
            </a:xfrm>
            <a:prstGeom prst="rect">
              <a:avLst/>
            </a:prstGeom>
          </p:spPr>
          <p:txBody>
            <a:bodyPr anchor="t" rtlCol="false" tIns="0" lIns="0" bIns="0" rIns="0">
              <a:spAutoFit/>
            </a:bodyPr>
            <a:lstStyle/>
            <a:p>
              <a:pPr algn="l">
                <a:lnSpc>
                  <a:spcPts val="3299"/>
                </a:lnSpc>
              </a:pPr>
            </a:p>
          </p:txBody>
        </p:sp>
      </p:grpSp>
      <p:grpSp>
        <p:nvGrpSpPr>
          <p:cNvPr name="Group 15" id="15"/>
          <p:cNvGrpSpPr/>
          <p:nvPr/>
        </p:nvGrpSpPr>
        <p:grpSpPr>
          <a:xfrm rot="0">
            <a:off x="8834204" y="6738648"/>
            <a:ext cx="9453796" cy="4029655"/>
            <a:chOff x="0" y="0"/>
            <a:chExt cx="12605062" cy="5372873"/>
          </a:xfrm>
        </p:grpSpPr>
        <p:sp>
          <p:nvSpPr>
            <p:cNvPr name="TextBox 16" id="16"/>
            <p:cNvSpPr txBox="true"/>
            <p:nvPr/>
          </p:nvSpPr>
          <p:spPr>
            <a:xfrm rot="0">
              <a:off x="0" y="-57150"/>
              <a:ext cx="12605062" cy="4759537"/>
            </a:xfrm>
            <a:prstGeom prst="rect">
              <a:avLst/>
            </a:prstGeom>
          </p:spPr>
          <p:txBody>
            <a:bodyPr anchor="t" rtlCol="false" tIns="0" lIns="0" bIns="0" rIns="0">
              <a:spAutoFit/>
            </a:bodyPr>
            <a:lstStyle/>
            <a:p>
              <a:pPr algn="l">
                <a:lnSpc>
                  <a:spcPts val="4059"/>
                </a:lnSpc>
                <a:spcBef>
                  <a:spcPct val="0"/>
                </a:spcBef>
              </a:pPr>
              <a:r>
                <a:rPr lang="en-US" b="true" sz="2899" spc="57">
                  <a:solidFill>
                    <a:srgbClr val="FF862F"/>
                  </a:solidFill>
                  <a:latin typeface="HK Grotesk Bold"/>
                  <a:ea typeface="HK Grotesk Bold"/>
                  <a:cs typeface="HK Grotesk Bold"/>
                  <a:sym typeface="HK Grotesk Bold"/>
                </a:rPr>
                <a:t>Problems</a:t>
              </a:r>
              <a:r>
                <a:rPr lang="en-US" b="true" sz="2899" spc="57">
                  <a:solidFill>
                    <a:srgbClr val="FF862F"/>
                  </a:solidFill>
                  <a:latin typeface="HK Grotesk Medium"/>
                  <a:ea typeface="HK Grotesk Medium"/>
                  <a:cs typeface="HK Grotesk Medium"/>
                  <a:sym typeface="HK Grotesk Medium"/>
                </a:rPr>
                <a:t> </a:t>
              </a:r>
              <a:r>
                <a:rPr lang="en-US" b="true" sz="2899" spc="57">
                  <a:solidFill>
                    <a:srgbClr val="FF862F"/>
                  </a:solidFill>
                  <a:latin typeface="HK Grotesk Bold"/>
                  <a:ea typeface="HK Grotesk Bold"/>
                  <a:cs typeface="HK Grotesk Bold"/>
                  <a:sym typeface="HK Grotesk Bold"/>
                </a:rPr>
                <a:t>Solved</a:t>
              </a:r>
              <a:r>
                <a:rPr lang="en-US" b="true" sz="2899" spc="57">
                  <a:solidFill>
                    <a:srgbClr val="FF862F"/>
                  </a:solidFill>
                  <a:latin typeface="HK Grotesk Medium"/>
                  <a:ea typeface="HK Grotesk Medium"/>
                  <a:cs typeface="HK Grotesk Medium"/>
                  <a:sym typeface="HK Grotesk Medium"/>
                </a:rPr>
                <a:t>: </a:t>
              </a:r>
            </a:p>
            <a:p>
              <a:pPr algn="l" marL="626109" indent="-313054" lvl="1">
                <a:lnSpc>
                  <a:spcPts val="4059"/>
                </a:lnSpc>
                <a:spcBef>
                  <a:spcPct val="0"/>
                </a:spcBef>
                <a:buFont typeface="Arial"/>
                <a:buChar char="•"/>
              </a:pPr>
              <a:r>
                <a:rPr lang="en-US" b="true" sz="2899" spc="57">
                  <a:solidFill>
                    <a:srgbClr val="000000"/>
                  </a:solidFill>
                  <a:latin typeface="HK Grotesk Medium"/>
                  <a:ea typeface="HK Grotesk Medium"/>
                  <a:cs typeface="HK Grotesk Medium"/>
                  <a:sym typeface="HK Grotesk Medium"/>
                </a:rPr>
                <a:t>Trust gaps and process confusion among candidates.</a:t>
              </a:r>
            </a:p>
            <a:p>
              <a:pPr algn="l" marL="626109" indent="-313054" lvl="1">
                <a:lnSpc>
                  <a:spcPts val="4059"/>
                </a:lnSpc>
                <a:spcBef>
                  <a:spcPct val="0"/>
                </a:spcBef>
                <a:buFont typeface="Arial"/>
                <a:buChar char="•"/>
              </a:pPr>
              <a:r>
                <a:rPr lang="en-US" b="true" sz="2899" spc="57">
                  <a:solidFill>
                    <a:srgbClr val="000000"/>
                  </a:solidFill>
                  <a:latin typeface="HK Grotesk Medium"/>
                  <a:ea typeface="HK Grotesk Medium"/>
                  <a:cs typeface="HK Grotesk Medium"/>
                  <a:sym typeface="HK Grotesk Medium"/>
                </a:rPr>
                <a:t>Bu</a:t>
              </a:r>
              <a:r>
                <a:rPr lang="en-US" b="true" sz="2899" spc="57">
                  <a:solidFill>
                    <a:srgbClr val="000000"/>
                  </a:solidFill>
                  <a:latin typeface="HK Grotesk Medium"/>
                  <a:ea typeface="HK Grotesk Medium"/>
                  <a:cs typeface="HK Grotesk Medium"/>
                  <a:sym typeface="HK Grotesk Medium"/>
                </a:rPr>
                <a:t>ilds credibility for Priya, clarity for Arjun, and confidence for Meera.</a:t>
              </a:r>
            </a:p>
            <a:p>
              <a:pPr algn="l">
                <a:lnSpc>
                  <a:spcPts val="4059"/>
                </a:lnSpc>
                <a:spcBef>
                  <a:spcPct val="0"/>
                </a:spcBef>
              </a:pPr>
            </a:p>
            <a:p>
              <a:pPr algn="l" marL="0" indent="0" lvl="0">
                <a:lnSpc>
                  <a:spcPts val="4059"/>
                </a:lnSpc>
                <a:spcBef>
                  <a:spcPct val="0"/>
                </a:spcBef>
              </a:pPr>
            </a:p>
          </p:txBody>
        </p:sp>
        <p:sp>
          <p:nvSpPr>
            <p:cNvPr name="TextBox 17" id="17"/>
            <p:cNvSpPr txBox="true"/>
            <p:nvPr/>
          </p:nvSpPr>
          <p:spPr>
            <a:xfrm rot="0">
              <a:off x="0" y="4881829"/>
              <a:ext cx="12605062" cy="491490"/>
            </a:xfrm>
            <a:prstGeom prst="rect">
              <a:avLst/>
            </a:prstGeom>
          </p:spPr>
          <p:txBody>
            <a:bodyPr anchor="t" rtlCol="false" tIns="0" lIns="0" bIns="0" rIns="0">
              <a:spAutoFit/>
            </a:bodyPr>
            <a:lstStyle/>
            <a:p>
              <a:pPr algn="l">
                <a:lnSpc>
                  <a:spcPts val="3299"/>
                </a:lnSpc>
              </a:pPr>
            </a:p>
          </p:txBody>
        </p:sp>
      </p:grpSp>
      <p:sp>
        <p:nvSpPr>
          <p:cNvPr name="TextBox 18" id="18"/>
          <p:cNvSpPr txBox="true"/>
          <p:nvPr/>
        </p:nvSpPr>
        <p:spPr>
          <a:xfrm rot="0">
            <a:off x="1028700" y="1019175"/>
            <a:ext cx="5237318" cy="2905125"/>
          </a:xfrm>
          <a:prstGeom prst="rect">
            <a:avLst/>
          </a:prstGeom>
        </p:spPr>
        <p:txBody>
          <a:bodyPr anchor="t" rtlCol="false" tIns="0" lIns="0" bIns="0" rIns="0">
            <a:spAutoFit/>
          </a:bodyPr>
          <a:lstStyle/>
          <a:p>
            <a:pPr algn="l">
              <a:lnSpc>
                <a:spcPts val="11400"/>
              </a:lnSpc>
            </a:pPr>
            <a:r>
              <a:rPr lang="en-US" b="true" sz="9500">
                <a:solidFill>
                  <a:srgbClr val="FFFFFF"/>
                </a:solidFill>
                <a:latin typeface="HK Grotesk Medium"/>
                <a:ea typeface="HK Grotesk Medium"/>
                <a:cs typeface="HK Grotesk Medium"/>
                <a:sym typeface="HK Grotesk Medium"/>
              </a:rPr>
              <a:t>The Solutions</a:t>
            </a:r>
          </a:p>
        </p:txBody>
      </p:sp>
      <p:sp>
        <p:nvSpPr>
          <p:cNvPr name="TextBox 19" id="19"/>
          <p:cNvSpPr txBox="true"/>
          <p:nvPr/>
        </p:nvSpPr>
        <p:spPr>
          <a:xfrm rot="0">
            <a:off x="838433" y="4343400"/>
            <a:ext cx="5427585" cy="2745106"/>
          </a:xfrm>
          <a:prstGeom prst="rect">
            <a:avLst/>
          </a:prstGeom>
        </p:spPr>
        <p:txBody>
          <a:bodyPr anchor="t" rtlCol="false" tIns="0" lIns="0" bIns="0" rIns="0">
            <a:spAutoFit/>
          </a:bodyPr>
          <a:lstStyle/>
          <a:p>
            <a:pPr algn="l">
              <a:lnSpc>
                <a:spcPts val="5549"/>
              </a:lnSpc>
            </a:pPr>
            <a:r>
              <a:rPr lang="en-US" sz="3699" b="true">
                <a:solidFill>
                  <a:srgbClr val="630032"/>
                </a:solidFill>
                <a:latin typeface="Open Sans Bold"/>
                <a:ea typeface="Open Sans Bold"/>
                <a:cs typeface="Open Sans Bold"/>
                <a:sym typeface="Open Sans Bold"/>
              </a:rPr>
              <a:t>"Referral Journey Tracker &amp; Trust Hub" </a:t>
            </a:r>
            <a:r>
              <a:rPr lang="en-US" sz="3699" b="true">
                <a:solidFill>
                  <a:srgbClr val="FFD286"/>
                </a:solidFill>
                <a:latin typeface="Open Sans Bold"/>
                <a:ea typeface="Open Sans Bold"/>
                <a:cs typeface="Open Sans Bold"/>
                <a:sym typeface="Open Sans Bold"/>
              </a:rPr>
              <a:t>(Addresses Trust Gap, Black Box)</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313096" y="1164831"/>
            <a:ext cx="210234" cy="210234"/>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862F"/>
            </a:solidFill>
          </p:spPr>
        </p:sp>
      </p:grpSp>
      <p:sp>
        <p:nvSpPr>
          <p:cNvPr name="AutoShape 4" id="4"/>
          <p:cNvSpPr/>
          <p:nvPr/>
        </p:nvSpPr>
        <p:spPr>
          <a:xfrm rot="0">
            <a:off x="-371075" y="-350460"/>
            <a:ext cx="7665793" cy="10987919"/>
          </a:xfrm>
          <a:prstGeom prst="rect">
            <a:avLst/>
          </a:prstGeom>
          <a:solidFill>
            <a:srgbClr val="FF862F"/>
          </a:solidFill>
        </p:spPr>
      </p:sp>
      <p:grpSp>
        <p:nvGrpSpPr>
          <p:cNvPr name="Group 5" id="5"/>
          <p:cNvGrpSpPr/>
          <p:nvPr/>
        </p:nvGrpSpPr>
        <p:grpSpPr>
          <a:xfrm rot="0">
            <a:off x="8313096" y="6878272"/>
            <a:ext cx="210234" cy="210234"/>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862F"/>
            </a:solidFill>
          </p:spPr>
        </p:sp>
      </p:grpSp>
      <p:sp>
        <p:nvSpPr>
          <p:cNvPr name="Freeform 7" id="7"/>
          <p:cNvSpPr/>
          <p:nvPr/>
        </p:nvSpPr>
        <p:spPr>
          <a:xfrm flipH="false" flipV="false" rot="-7044753">
            <a:off x="-1123342" y="557363"/>
            <a:ext cx="5215738" cy="5215738"/>
          </a:xfrm>
          <a:custGeom>
            <a:avLst/>
            <a:gdLst/>
            <a:ahLst/>
            <a:cxnLst/>
            <a:rect r="r" b="b" t="t" l="l"/>
            <a:pathLst>
              <a:path h="5215738" w="5215738">
                <a:moveTo>
                  <a:pt x="0" y="0"/>
                </a:moveTo>
                <a:lnTo>
                  <a:pt x="5215738" y="0"/>
                </a:lnTo>
                <a:lnTo>
                  <a:pt x="5215738" y="5215738"/>
                </a:lnTo>
                <a:lnTo>
                  <a:pt x="0" y="5215738"/>
                </a:lnTo>
                <a:lnTo>
                  <a:pt x="0" y="0"/>
                </a:lnTo>
                <a:close/>
              </a:path>
            </a:pathLst>
          </a:custGeom>
          <a:blipFill>
            <a:blip r:embed="rId2">
              <a:alphaModFix amt="90000"/>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1028700" y="8496300"/>
            <a:ext cx="2256817" cy="762000"/>
            <a:chOff x="0" y="0"/>
            <a:chExt cx="3009090" cy="1016000"/>
          </a:xfrm>
        </p:grpSpPr>
        <p:sp>
          <p:nvSpPr>
            <p:cNvPr name="TextBox 9" id="9"/>
            <p:cNvSpPr txBox="true"/>
            <p:nvPr/>
          </p:nvSpPr>
          <p:spPr>
            <a:xfrm rot="0">
              <a:off x="829819" y="66675"/>
              <a:ext cx="2179271" cy="949325"/>
            </a:xfrm>
            <a:prstGeom prst="rect">
              <a:avLst/>
            </a:prstGeom>
          </p:spPr>
          <p:txBody>
            <a:bodyPr anchor="t" rtlCol="false" tIns="0" lIns="0" bIns="0" rIns="0">
              <a:spAutoFit/>
            </a:bodyPr>
            <a:lstStyle/>
            <a:p>
              <a:pPr algn="l">
                <a:lnSpc>
                  <a:spcPts val="5250"/>
                </a:lnSpc>
              </a:pPr>
            </a:p>
          </p:txBody>
        </p:sp>
        <p:sp>
          <p:nvSpPr>
            <p:cNvPr name="Freeform 10" id="10"/>
            <p:cNvSpPr/>
            <p:nvPr/>
          </p:nvSpPr>
          <p:spPr>
            <a:xfrm flipH="false" flipV="false" rot="0">
              <a:off x="0" y="370803"/>
              <a:ext cx="654631" cy="374659"/>
            </a:xfrm>
            <a:custGeom>
              <a:avLst/>
              <a:gdLst/>
              <a:ahLst/>
              <a:cxnLst/>
              <a:rect r="r" b="b" t="t" l="l"/>
              <a:pathLst>
                <a:path h="374659" w="654631">
                  <a:moveTo>
                    <a:pt x="0" y="0"/>
                  </a:moveTo>
                  <a:lnTo>
                    <a:pt x="654631" y="0"/>
                  </a:lnTo>
                  <a:lnTo>
                    <a:pt x="654631" y="374659"/>
                  </a:lnTo>
                  <a:lnTo>
                    <a:pt x="0" y="3746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1" id="11"/>
          <p:cNvGrpSpPr/>
          <p:nvPr/>
        </p:nvGrpSpPr>
        <p:grpSpPr>
          <a:xfrm rot="0">
            <a:off x="8870822" y="1028700"/>
            <a:ext cx="9160541" cy="6375345"/>
            <a:chOff x="0" y="0"/>
            <a:chExt cx="12214055" cy="8500460"/>
          </a:xfrm>
        </p:grpSpPr>
        <p:sp>
          <p:nvSpPr>
            <p:cNvPr name="TextBox 12" id="12"/>
            <p:cNvSpPr txBox="true"/>
            <p:nvPr/>
          </p:nvSpPr>
          <p:spPr>
            <a:xfrm rot="0">
              <a:off x="0" y="-57150"/>
              <a:ext cx="12214055" cy="7887123"/>
            </a:xfrm>
            <a:prstGeom prst="rect">
              <a:avLst/>
            </a:prstGeom>
          </p:spPr>
          <p:txBody>
            <a:bodyPr anchor="t" rtlCol="false" tIns="0" lIns="0" bIns="0" rIns="0">
              <a:spAutoFit/>
            </a:bodyPr>
            <a:lstStyle/>
            <a:p>
              <a:pPr algn="l">
                <a:lnSpc>
                  <a:spcPts val="3919"/>
                </a:lnSpc>
              </a:pPr>
              <a:r>
                <a:rPr lang="en-US" sz="2799" spc="55" b="true">
                  <a:solidFill>
                    <a:srgbClr val="FF862F"/>
                  </a:solidFill>
                  <a:latin typeface="HK Grotesk Bold"/>
                  <a:ea typeface="HK Grotesk Bold"/>
                  <a:cs typeface="HK Grotesk Bold"/>
                  <a:sym typeface="HK Grotesk Bold"/>
                </a:rPr>
                <a:t>Description:</a:t>
              </a:r>
              <a:r>
                <a:rPr lang="en-US" sz="2799" spc="55" b="true">
                  <a:solidFill>
                    <a:srgbClr val="000000"/>
                  </a:solidFill>
                  <a:latin typeface="HK Grotesk Bold"/>
                  <a:ea typeface="HK Grotesk Bold"/>
                  <a:cs typeface="HK Grotesk Bold"/>
                  <a:sym typeface="HK Grotesk Bold"/>
                </a:rPr>
                <a:t>  AI-driven insights engine providing personalised job fit explanations and next-step predictions.</a:t>
              </a:r>
            </a:p>
            <a:p>
              <a:pPr algn="l" marL="604519" indent="-302260" lvl="1">
                <a:lnSpc>
                  <a:spcPts val="3919"/>
                </a:lnSpc>
                <a:buFont typeface="Arial"/>
                <a:buChar char="•"/>
              </a:pPr>
              <a:r>
                <a:rPr lang="en-US" b="true" sz="2799" spc="55">
                  <a:solidFill>
                    <a:srgbClr val="FF862F"/>
                  </a:solidFill>
                  <a:latin typeface="HK Grotesk Bold"/>
                  <a:ea typeface="HK Grotesk Bold"/>
                  <a:cs typeface="HK Grotesk Bold"/>
                  <a:sym typeface="HK Grotesk Bold"/>
                </a:rPr>
                <a:t>Content:</a:t>
              </a:r>
              <a:r>
                <a:rPr lang="en-US" b="true" sz="2799" spc="55">
                  <a:solidFill>
                    <a:srgbClr val="000000"/>
                  </a:solidFill>
                  <a:latin typeface="HK Grotesk Bold"/>
                  <a:ea typeface="HK Grotesk Bold"/>
                  <a:cs typeface="HK Grotesk Bold"/>
                  <a:sym typeface="HK Grotesk Bold"/>
                </a:rPr>
                <a:t> “Why this match?” – explains AI-based role recommendations aligned to candidate profiles.Predictive next steps (e.g. “Likely under review”, “Interview within X days”) based on anonymised data trends.</a:t>
              </a:r>
            </a:p>
            <a:p>
              <a:pPr algn="l" marL="604519" indent="-302260" lvl="1">
                <a:lnSpc>
                  <a:spcPts val="3919"/>
                </a:lnSpc>
                <a:buFont typeface="Arial"/>
                <a:buChar char="•"/>
              </a:pPr>
              <a:r>
                <a:rPr lang="en-US" b="true" sz="2799" spc="55">
                  <a:solidFill>
                    <a:srgbClr val="FF862F"/>
                  </a:solidFill>
                  <a:latin typeface="HK Grotesk Bold"/>
                  <a:ea typeface="HK Grotesk Bold"/>
                  <a:cs typeface="HK Grotesk Bold"/>
                  <a:sym typeface="HK Grotesk Bold"/>
                </a:rPr>
                <a:t>M</a:t>
              </a:r>
              <a:r>
                <a:rPr lang="en-US" b="true" sz="2799" spc="55">
                  <a:solidFill>
                    <a:srgbClr val="FF862F"/>
                  </a:solidFill>
                  <a:latin typeface="HK Grotesk Bold"/>
                  <a:ea typeface="HK Grotesk Bold"/>
                  <a:cs typeface="HK Grotesk Bold"/>
                  <a:sym typeface="HK Grotesk Bold"/>
                </a:rPr>
                <a:t>essaging:</a:t>
              </a:r>
              <a:r>
                <a:rPr lang="en-US" b="true" sz="2799" spc="55">
                  <a:solidFill>
                    <a:srgbClr val="000000"/>
                  </a:solidFill>
                  <a:latin typeface="HK Grotesk Bold"/>
                  <a:ea typeface="HK Grotesk Bold"/>
                  <a:cs typeface="HK Grotesk Bold"/>
                  <a:sym typeface="HK Grotesk Bold"/>
                </a:rPr>
                <a:t> Uses empowering, insight-driven language (e.g. “Know Your Best Fit”, “Stay Ahead with AI Insights”).</a:t>
              </a:r>
            </a:p>
            <a:p>
              <a:pPr algn="l">
                <a:lnSpc>
                  <a:spcPts val="3919"/>
                </a:lnSpc>
              </a:pPr>
            </a:p>
          </p:txBody>
        </p:sp>
        <p:sp>
          <p:nvSpPr>
            <p:cNvPr name="TextBox 13" id="13"/>
            <p:cNvSpPr txBox="true"/>
            <p:nvPr/>
          </p:nvSpPr>
          <p:spPr>
            <a:xfrm rot="0">
              <a:off x="0" y="8009416"/>
              <a:ext cx="12214055" cy="491490"/>
            </a:xfrm>
            <a:prstGeom prst="rect">
              <a:avLst/>
            </a:prstGeom>
          </p:spPr>
          <p:txBody>
            <a:bodyPr anchor="t" rtlCol="false" tIns="0" lIns="0" bIns="0" rIns="0">
              <a:spAutoFit/>
            </a:bodyPr>
            <a:lstStyle/>
            <a:p>
              <a:pPr algn="l">
                <a:lnSpc>
                  <a:spcPts val="3299"/>
                </a:lnSpc>
              </a:pPr>
            </a:p>
          </p:txBody>
        </p:sp>
      </p:grpSp>
      <p:grpSp>
        <p:nvGrpSpPr>
          <p:cNvPr name="Group 14" id="14"/>
          <p:cNvGrpSpPr/>
          <p:nvPr/>
        </p:nvGrpSpPr>
        <p:grpSpPr>
          <a:xfrm rot="0">
            <a:off x="8870822" y="6771695"/>
            <a:ext cx="9027310" cy="3515305"/>
            <a:chOff x="0" y="0"/>
            <a:chExt cx="12036413" cy="4687073"/>
          </a:xfrm>
        </p:grpSpPr>
        <p:sp>
          <p:nvSpPr>
            <p:cNvPr name="TextBox 15" id="15"/>
            <p:cNvSpPr txBox="true"/>
            <p:nvPr/>
          </p:nvSpPr>
          <p:spPr>
            <a:xfrm rot="0">
              <a:off x="0" y="-57150"/>
              <a:ext cx="12036413" cy="4073737"/>
            </a:xfrm>
            <a:prstGeom prst="rect">
              <a:avLst/>
            </a:prstGeom>
          </p:spPr>
          <p:txBody>
            <a:bodyPr anchor="t" rtlCol="false" tIns="0" lIns="0" bIns="0" rIns="0">
              <a:spAutoFit/>
            </a:bodyPr>
            <a:lstStyle/>
            <a:p>
              <a:pPr algn="l">
                <a:lnSpc>
                  <a:spcPts val="4059"/>
                </a:lnSpc>
                <a:spcBef>
                  <a:spcPct val="0"/>
                </a:spcBef>
              </a:pPr>
              <a:r>
                <a:rPr lang="en-US" b="true" sz="2899" spc="57">
                  <a:solidFill>
                    <a:srgbClr val="FF862F"/>
                  </a:solidFill>
                  <a:latin typeface="HK Grotesk Bold"/>
                  <a:ea typeface="HK Grotesk Bold"/>
                  <a:cs typeface="HK Grotesk Bold"/>
                  <a:sym typeface="HK Grotesk Bold"/>
                </a:rPr>
                <a:t>Problems Solved</a:t>
              </a:r>
              <a:r>
                <a:rPr lang="en-US" b="true" sz="2899" spc="57">
                  <a:solidFill>
                    <a:srgbClr val="FF862F"/>
                  </a:solidFill>
                  <a:latin typeface="HK Grotesk Bold"/>
                  <a:ea typeface="HK Grotesk Bold"/>
                  <a:cs typeface="HK Grotesk Bold"/>
                  <a:sym typeface="HK Grotesk Bold"/>
                </a:rPr>
                <a:t>:</a:t>
              </a:r>
              <a:r>
                <a:rPr lang="en-US" b="true" sz="2899" spc="57">
                  <a:solidFill>
                    <a:srgbClr val="FF862F"/>
                  </a:solidFill>
                  <a:latin typeface="HK Grotesk Medium"/>
                  <a:ea typeface="HK Grotesk Medium"/>
                  <a:cs typeface="HK Grotesk Medium"/>
                  <a:sym typeface="HK Grotesk Medium"/>
                </a:rPr>
                <a:t> </a:t>
              </a:r>
            </a:p>
            <a:p>
              <a:pPr algn="l" marL="626109" indent="-313054" lvl="1">
                <a:lnSpc>
                  <a:spcPts val="4059"/>
                </a:lnSpc>
                <a:spcBef>
                  <a:spcPct val="0"/>
                </a:spcBef>
                <a:buFont typeface="Arial"/>
                <a:buChar char="•"/>
              </a:pPr>
              <a:r>
                <a:rPr lang="en-US" b="true" sz="2899" spc="57">
                  <a:solidFill>
                    <a:srgbClr val="000000"/>
                  </a:solidFill>
                  <a:latin typeface="HK Grotesk Medium"/>
                  <a:ea typeface="HK Grotesk Medium"/>
                  <a:cs typeface="HK Grotesk Medium"/>
                  <a:sym typeface="HK Grotesk Medium"/>
                </a:rPr>
                <a:t>Lack of relevance clarity for Priya.</a:t>
              </a:r>
            </a:p>
            <a:p>
              <a:pPr algn="l" marL="626109" indent="-313054" lvl="1">
                <a:lnSpc>
                  <a:spcPts val="4059"/>
                </a:lnSpc>
                <a:spcBef>
                  <a:spcPct val="0"/>
                </a:spcBef>
                <a:buFont typeface="Arial"/>
                <a:buChar char="•"/>
              </a:pPr>
              <a:r>
                <a:rPr lang="en-US" b="true" sz="2899" spc="57">
                  <a:solidFill>
                    <a:srgbClr val="000000"/>
                  </a:solidFill>
                  <a:latin typeface="HK Grotesk Medium"/>
                  <a:ea typeface="HK Grotesk Medium"/>
                  <a:cs typeface="HK Grotesk Medium"/>
                  <a:sym typeface="HK Grotesk Medium"/>
                </a:rPr>
                <a:t>Anxiety from application black holes for Arjun.</a:t>
              </a:r>
            </a:p>
            <a:p>
              <a:pPr algn="l" marL="626109" indent="-313054" lvl="1">
                <a:lnSpc>
                  <a:spcPts val="4059"/>
                </a:lnSpc>
                <a:spcBef>
                  <a:spcPct val="0"/>
                </a:spcBef>
                <a:buFont typeface="Arial"/>
                <a:buChar char="•"/>
              </a:pPr>
              <a:r>
                <a:rPr lang="en-US" b="true" sz="2899" spc="57">
                  <a:solidFill>
                    <a:srgbClr val="000000"/>
                  </a:solidFill>
                  <a:latin typeface="HK Grotesk Medium"/>
                  <a:ea typeface="HK Grotesk Medium"/>
                  <a:cs typeface="HK Grotesk Medium"/>
                  <a:sym typeface="HK Grotesk Medium"/>
                </a:rPr>
                <a:t>Increases trust in Weekday’s AI recommendations.</a:t>
              </a:r>
            </a:p>
            <a:p>
              <a:pPr algn="l" marL="0" indent="0" lvl="0">
                <a:lnSpc>
                  <a:spcPts val="4059"/>
                </a:lnSpc>
                <a:spcBef>
                  <a:spcPct val="0"/>
                </a:spcBef>
              </a:pPr>
            </a:p>
          </p:txBody>
        </p:sp>
        <p:sp>
          <p:nvSpPr>
            <p:cNvPr name="TextBox 16" id="16"/>
            <p:cNvSpPr txBox="true"/>
            <p:nvPr/>
          </p:nvSpPr>
          <p:spPr>
            <a:xfrm rot="0">
              <a:off x="0" y="4196029"/>
              <a:ext cx="12036413" cy="491490"/>
            </a:xfrm>
            <a:prstGeom prst="rect">
              <a:avLst/>
            </a:prstGeom>
          </p:spPr>
          <p:txBody>
            <a:bodyPr anchor="t" rtlCol="false" tIns="0" lIns="0" bIns="0" rIns="0">
              <a:spAutoFit/>
            </a:bodyPr>
            <a:lstStyle/>
            <a:p>
              <a:pPr algn="l">
                <a:lnSpc>
                  <a:spcPts val="3299"/>
                </a:lnSpc>
              </a:pPr>
            </a:p>
          </p:txBody>
        </p:sp>
      </p:grpSp>
      <p:sp>
        <p:nvSpPr>
          <p:cNvPr name="TextBox 17" id="17"/>
          <p:cNvSpPr txBox="true"/>
          <p:nvPr/>
        </p:nvSpPr>
        <p:spPr>
          <a:xfrm rot="0">
            <a:off x="1028700" y="1019175"/>
            <a:ext cx="5237318" cy="2905125"/>
          </a:xfrm>
          <a:prstGeom prst="rect">
            <a:avLst/>
          </a:prstGeom>
        </p:spPr>
        <p:txBody>
          <a:bodyPr anchor="t" rtlCol="false" tIns="0" lIns="0" bIns="0" rIns="0">
            <a:spAutoFit/>
          </a:bodyPr>
          <a:lstStyle/>
          <a:p>
            <a:pPr algn="l">
              <a:lnSpc>
                <a:spcPts val="11400"/>
              </a:lnSpc>
            </a:pPr>
            <a:r>
              <a:rPr lang="en-US" b="true" sz="9500">
                <a:solidFill>
                  <a:srgbClr val="FFFFFF"/>
                </a:solidFill>
                <a:latin typeface="HK Grotesk Medium"/>
                <a:ea typeface="HK Grotesk Medium"/>
                <a:cs typeface="HK Grotesk Medium"/>
                <a:sym typeface="HK Grotesk Medium"/>
              </a:rPr>
              <a:t>The Solutions</a:t>
            </a:r>
          </a:p>
        </p:txBody>
      </p:sp>
      <p:sp>
        <p:nvSpPr>
          <p:cNvPr name="TextBox 18" id="18"/>
          <p:cNvSpPr txBox="true"/>
          <p:nvPr/>
        </p:nvSpPr>
        <p:spPr>
          <a:xfrm rot="0">
            <a:off x="838433" y="4343400"/>
            <a:ext cx="6017548" cy="2745106"/>
          </a:xfrm>
          <a:prstGeom prst="rect">
            <a:avLst/>
          </a:prstGeom>
        </p:spPr>
        <p:txBody>
          <a:bodyPr anchor="t" rtlCol="false" tIns="0" lIns="0" bIns="0" rIns="0">
            <a:spAutoFit/>
          </a:bodyPr>
          <a:lstStyle/>
          <a:p>
            <a:pPr algn="l">
              <a:lnSpc>
                <a:spcPts val="5549"/>
              </a:lnSpc>
            </a:pPr>
            <a:r>
              <a:rPr lang="en-US" sz="3699" b="true">
                <a:solidFill>
                  <a:srgbClr val="630032"/>
                </a:solidFill>
                <a:latin typeface="Open Sans Bold"/>
                <a:ea typeface="Open Sans Bold"/>
                <a:cs typeface="Open Sans Bold"/>
                <a:sym typeface="Open Sans Bold"/>
              </a:rPr>
              <a:t>"Career Compass AI &amp; Insight Engine" </a:t>
            </a:r>
            <a:r>
              <a:rPr lang="en-US" sz="3699" b="true">
                <a:solidFill>
                  <a:srgbClr val="FFD286"/>
                </a:solidFill>
                <a:latin typeface="Open Sans Bold"/>
                <a:ea typeface="Open Sans Bold"/>
                <a:cs typeface="Open Sans Bold"/>
                <a:sym typeface="Open Sans Bold"/>
              </a:rPr>
              <a:t>(Addresses Relevance, Insights &amp; Engagement)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413736" y="1289254"/>
            <a:ext cx="210234" cy="210234"/>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862F"/>
            </a:solidFill>
          </p:spPr>
        </p:sp>
      </p:grpSp>
      <p:sp>
        <p:nvSpPr>
          <p:cNvPr name="AutoShape 4" id="4"/>
          <p:cNvSpPr/>
          <p:nvPr/>
        </p:nvSpPr>
        <p:spPr>
          <a:xfrm rot="0">
            <a:off x="-371075" y="-350460"/>
            <a:ext cx="7665793" cy="10987919"/>
          </a:xfrm>
          <a:prstGeom prst="rect">
            <a:avLst/>
          </a:prstGeom>
          <a:solidFill>
            <a:srgbClr val="FF862F"/>
          </a:solidFill>
        </p:spPr>
      </p:sp>
      <p:grpSp>
        <p:nvGrpSpPr>
          <p:cNvPr name="Group 5" id="5"/>
          <p:cNvGrpSpPr/>
          <p:nvPr/>
        </p:nvGrpSpPr>
        <p:grpSpPr>
          <a:xfrm rot="0">
            <a:off x="8518853" y="6470689"/>
            <a:ext cx="210234" cy="210234"/>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862F"/>
            </a:solidFill>
          </p:spPr>
        </p:sp>
      </p:grpSp>
      <p:sp>
        <p:nvSpPr>
          <p:cNvPr name="Freeform 7" id="7"/>
          <p:cNvSpPr/>
          <p:nvPr/>
        </p:nvSpPr>
        <p:spPr>
          <a:xfrm flipH="false" flipV="false" rot="-7044753">
            <a:off x="-1123342" y="557363"/>
            <a:ext cx="5215738" cy="5215738"/>
          </a:xfrm>
          <a:custGeom>
            <a:avLst/>
            <a:gdLst/>
            <a:ahLst/>
            <a:cxnLst/>
            <a:rect r="r" b="b" t="t" l="l"/>
            <a:pathLst>
              <a:path h="5215738" w="5215738">
                <a:moveTo>
                  <a:pt x="0" y="0"/>
                </a:moveTo>
                <a:lnTo>
                  <a:pt x="5215738" y="0"/>
                </a:lnTo>
                <a:lnTo>
                  <a:pt x="5215738" y="5215738"/>
                </a:lnTo>
                <a:lnTo>
                  <a:pt x="0" y="5215738"/>
                </a:lnTo>
                <a:lnTo>
                  <a:pt x="0" y="0"/>
                </a:lnTo>
                <a:close/>
              </a:path>
            </a:pathLst>
          </a:custGeom>
          <a:blipFill>
            <a:blip r:embed="rId2">
              <a:alphaModFix amt="90000"/>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1028700" y="8496300"/>
            <a:ext cx="2256817" cy="762000"/>
            <a:chOff x="0" y="0"/>
            <a:chExt cx="3009090" cy="1016000"/>
          </a:xfrm>
        </p:grpSpPr>
        <p:sp>
          <p:nvSpPr>
            <p:cNvPr name="TextBox 9" id="9"/>
            <p:cNvSpPr txBox="true"/>
            <p:nvPr/>
          </p:nvSpPr>
          <p:spPr>
            <a:xfrm rot="0">
              <a:off x="829819" y="66675"/>
              <a:ext cx="2179271" cy="949325"/>
            </a:xfrm>
            <a:prstGeom prst="rect">
              <a:avLst/>
            </a:prstGeom>
          </p:spPr>
          <p:txBody>
            <a:bodyPr anchor="t" rtlCol="false" tIns="0" lIns="0" bIns="0" rIns="0">
              <a:spAutoFit/>
            </a:bodyPr>
            <a:lstStyle/>
            <a:p>
              <a:pPr algn="l">
                <a:lnSpc>
                  <a:spcPts val="5250"/>
                </a:lnSpc>
              </a:pPr>
            </a:p>
          </p:txBody>
        </p:sp>
        <p:sp>
          <p:nvSpPr>
            <p:cNvPr name="Freeform 10" id="10"/>
            <p:cNvSpPr/>
            <p:nvPr/>
          </p:nvSpPr>
          <p:spPr>
            <a:xfrm flipH="false" flipV="false" rot="0">
              <a:off x="0" y="370803"/>
              <a:ext cx="654631" cy="374659"/>
            </a:xfrm>
            <a:custGeom>
              <a:avLst/>
              <a:gdLst/>
              <a:ahLst/>
              <a:cxnLst/>
              <a:rect r="r" b="b" t="t" l="l"/>
              <a:pathLst>
                <a:path h="374659" w="654631">
                  <a:moveTo>
                    <a:pt x="0" y="0"/>
                  </a:moveTo>
                  <a:lnTo>
                    <a:pt x="654631" y="0"/>
                  </a:lnTo>
                  <a:lnTo>
                    <a:pt x="654631" y="374659"/>
                  </a:lnTo>
                  <a:lnTo>
                    <a:pt x="0" y="3746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1" id="11"/>
          <p:cNvGrpSpPr/>
          <p:nvPr/>
        </p:nvGrpSpPr>
        <p:grpSpPr>
          <a:xfrm rot="0">
            <a:off x="8988563" y="1133817"/>
            <a:ext cx="8876994" cy="5384745"/>
            <a:chOff x="0" y="0"/>
            <a:chExt cx="11835992" cy="7179660"/>
          </a:xfrm>
        </p:grpSpPr>
        <p:sp>
          <p:nvSpPr>
            <p:cNvPr name="TextBox 12" id="12"/>
            <p:cNvSpPr txBox="true"/>
            <p:nvPr/>
          </p:nvSpPr>
          <p:spPr>
            <a:xfrm rot="0">
              <a:off x="0" y="-57150"/>
              <a:ext cx="11835992" cy="6566323"/>
            </a:xfrm>
            <a:prstGeom prst="rect">
              <a:avLst/>
            </a:prstGeom>
          </p:spPr>
          <p:txBody>
            <a:bodyPr anchor="t" rtlCol="false" tIns="0" lIns="0" bIns="0" rIns="0">
              <a:spAutoFit/>
            </a:bodyPr>
            <a:lstStyle/>
            <a:p>
              <a:pPr algn="l">
                <a:lnSpc>
                  <a:spcPts val="3919"/>
                </a:lnSpc>
              </a:pPr>
              <a:r>
                <a:rPr lang="en-US" sz="2799" spc="55" b="true">
                  <a:solidFill>
                    <a:srgbClr val="FF862F"/>
                  </a:solidFill>
                  <a:latin typeface="HK Grotesk Bold"/>
                  <a:ea typeface="HK Grotesk Bold"/>
                  <a:cs typeface="HK Grotesk Bold"/>
                  <a:sym typeface="HK Grotesk Bold"/>
                </a:rPr>
                <a:t>Description:</a:t>
              </a:r>
              <a:r>
                <a:rPr lang="en-US" sz="2799" spc="55" b="true">
                  <a:solidFill>
                    <a:srgbClr val="000000"/>
                  </a:solidFill>
                  <a:latin typeface="HK Grotesk Bold"/>
                  <a:ea typeface="HK Grotesk Bold"/>
                  <a:cs typeface="HK Grotesk Bold"/>
                  <a:sym typeface="HK Grotesk Bold"/>
                </a:rPr>
                <a:t>  In-app videos of successful candidates sharing their referral journey + career guides (LinkedIn Learning’s Career Stories).</a:t>
              </a:r>
            </a:p>
            <a:p>
              <a:pPr algn="l" marL="604519" indent="-302260" lvl="1">
                <a:lnSpc>
                  <a:spcPts val="3919"/>
                </a:lnSpc>
                <a:buFont typeface="Arial"/>
                <a:buChar char="•"/>
              </a:pPr>
              <a:r>
                <a:rPr lang="en-US" b="true" sz="2799" spc="55">
                  <a:solidFill>
                    <a:srgbClr val="FF862F"/>
                  </a:solidFill>
                  <a:latin typeface="HK Grotesk Bold"/>
                  <a:ea typeface="HK Grotesk Bold"/>
                  <a:cs typeface="HK Grotesk Bold"/>
                  <a:sym typeface="HK Grotesk Bold"/>
                </a:rPr>
                <a:t>Content: </a:t>
              </a:r>
              <a:r>
                <a:rPr lang="en-US" b="true" sz="2799" spc="55">
                  <a:solidFill>
                    <a:srgbClr val="000000"/>
                  </a:solidFill>
                  <a:latin typeface="HK Grotesk Bold"/>
                  <a:ea typeface="HK Grotesk Bold"/>
                  <a:cs typeface="HK Grotesk Bold"/>
                  <a:sym typeface="HK Grotesk Bold"/>
                </a:rPr>
                <a:t>Short videos of candidates sharing their referral success stories. Quick guides on how Weekday’s AI referral process works.</a:t>
              </a:r>
            </a:p>
            <a:p>
              <a:pPr algn="l" marL="604519" indent="-302260" lvl="1">
                <a:lnSpc>
                  <a:spcPts val="3919"/>
                </a:lnSpc>
                <a:buFont typeface="Arial"/>
                <a:buChar char="•"/>
              </a:pPr>
              <a:r>
                <a:rPr lang="en-US" b="true" sz="2799" spc="55">
                  <a:solidFill>
                    <a:srgbClr val="FF862F"/>
                  </a:solidFill>
                  <a:latin typeface="HK Grotesk Bold"/>
                  <a:ea typeface="HK Grotesk Bold"/>
                  <a:cs typeface="HK Grotesk Bold"/>
                  <a:sym typeface="HK Grotesk Bold"/>
                </a:rPr>
                <a:t>M</a:t>
              </a:r>
              <a:r>
                <a:rPr lang="en-US" b="true" sz="2799" spc="55">
                  <a:solidFill>
                    <a:srgbClr val="FF862F"/>
                  </a:solidFill>
                  <a:latin typeface="HK Grotesk Bold"/>
                  <a:ea typeface="HK Grotesk Bold"/>
                  <a:cs typeface="HK Grotesk Bold"/>
                  <a:sym typeface="HK Grotesk Bold"/>
                </a:rPr>
                <a:t>essaging: </a:t>
              </a:r>
              <a:r>
                <a:rPr lang="en-US" b="true" sz="2799" spc="55">
                  <a:solidFill>
                    <a:srgbClr val="000000"/>
                  </a:solidFill>
                  <a:latin typeface="HK Grotesk Bold"/>
                  <a:ea typeface="HK Grotesk Bold"/>
                  <a:cs typeface="HK Grotesk Bold"/>
                  <a:sym typeface="HK Grotesk Bold"/>
                </a:rPr>
                <a:t>U</a:t>
              </a:r>
              <a:r>
                <a:rPr lang="en-US" b="true" sz="2799" spc="55">
                  <a:solidFill>
                    <a:srgbClr val="000000"/>
                  </a:solidFill>
                  <a:latin typeface="HK Grotesk Bold"/>
                  <a:ea typeface="HK Grotesk Bold"/>
                  <a:cs typeface="HK Grotesk Bold"/>
                  <a:sym typeface="HK Grotesk Bold"/>
                </a:rPr>
                <a:t>s</a:t>
              </a:r>
              <a:r>
                <a:rPr lang="en-US" b="true" sz="2799" spc="55">
                  <a:solidFill>
                    <a:srgbClr val="000000"/>
                  </a:solidFill>
                  <a:latin typeface="HK Grotesk Bold"/>
                  <a:ea typeface="HK Grotesk Bold"/>
                  <a:cs typeface="HK Grotesk Bold"/>
                  <a:sym typeface="HK Grotesk Bold"/>
                </a:rPr>
                <a:t>es simple, benefit-focused language (e.g. “Skip the Line with Weekday”, “Get Referred Faster”).</a:t>
              </a:r>
            </a:p>
            <a:p>
              <a:pPr algn="l">
                <a:lnSpc>
                  <a:spcPts val="3919"/>
                </a:lnSpc>
              </a:pPr>
            </a:p>
          </p:txBody>
        </p:sp>
        <p:sp>
          <p:nvSpPr>
            <p:cNvPr name="TextBox 13" id="13"/>
            <p:cNvSpPr txBox="true"/>
            <p:nvPr/>
          </p:nvSpPr>
          <p:spPr>
            <a:xfrm rot="0">
              <a:off x="0" y="6688616"/>
              <a:ext cx="11835992" cy="491490"/>
            </a:xfrm>
            <a:prstGeom prst="rect">
              <a:avLst/>
            </a:prstGeom>
          </p:spPr>
          <p:txBody>
            <a:bodyPr anchor="t" rtlCol="false" tIns="0" lIns="0" bIns="0" rIns="0">
              <a:spAutoFit/>
            </a:bodyPr>
            <a:lstStyle/>
            <a:p>
              <a:pPr algn="l">
                <a:lnSpc>
                  <a:spcPts val="3299"/>
                </a:lnSpc>
              </a:pPr>
            </a:p>
          </p:txBody>
        </p:sp>
      </p:grpSp>
      <p:grpSp>
        <p:nvGrpSpPr>
          <p:cNvPr name="Group 14" id="14"/>
          <p:cNvGrpSpPr/>
          <p:nvPr/>
        </p:nvGrpSpPr>
        <p:grpSpPr>
          <a:xfrm rot="0">
            <a:off x="8988563" y="6369022"/>
            <a:ext cx="9471415" cy="3000955"/>
            <a:chOff x="0" y="0"/>
            <a:chExt cx="12628554" cy="4001273"/>
          </a:xfrm>
        </p:grpSpPr>
        <p:sp>
          <p:nvSpPr>
            <p:cNvPr name="TextBox 15" id="15"/>
            <p:cNvSpPr txBox="true"/>
            <p:nvPr/>
          </p:nvSpPr>
          <p:spPr>
            <a:xfrm rot="0">
              <a:off x="0" y="-57150"/>
              <a:ext cx="12628554" cy="3387937"/>
            </a:xfrm>
            <a:prstGeom prst="rect">
              <a:avLst/>
            </a:prstGeom>
          </p:spPr>
          <p:txBody>
            <a:bodyPr anchor="t" rtlCol="false" tIns="0" lIns="0" bIns="0" rIns="0">
              <a:spAutoFit/>
            </a:bodyPr>
            <a:lstStyle/>
            <a:p>
              <a:pPr algn="l">
                <a:lnSpc>
                  <a:spcPts val="4059"/>
                </a:lnSpc>
                <a:spcBef>
                  <a:spcPct val="0"/>
                </a:spcBef>
              </a:pPr>
              <a:r>
                <a:rPr lang="en-US" b="true" sz="2899" spc="57">
                  <a:solidFill>
                    <a:srgbClr val="FF862F"/>
                  </a:solidFill>
                  <a:latin typeface="HK Grotesk Bold"/>
                  <a:ea typeface="HK Grotesk Bold"/>
                  <a:cs typeface="HK Grotesk Bold"/>
                  <a:sym typeface="HK Grotesk Bold"/>
                </a:rPr>
                <a:t>Problems Solved</a:t>
              </a:r>
              <a:r>
                <a:rPr lang="en-US" b="true" sz="2899" spc="57">
                  <a:solidFill>
                    <a:srgbClr val="FF862F"/>
                  </a:solidFill>
                  <a:latin typeface="HK Grotesk Bold"/>
                  <a:ea typeface="HK Grotesk Bold"/>
                  <a:cs typeface="HK Grotesk Bold"/>
                  <a:sym typeface="HK Grotesk Bold"/>
                </a:rPr>
                <a:t>:</a:t>
              </a:r>
            </a:p>
            <a:p>
              <a:pPr algn="l" marL="626109" indent="-313054" lvl="1">
                <a:lnSpc>
                  <a:spcPts val="4059"/>
                </a:lnSpc>
                <a:spcBef>
                  <a:spcPct val="0"/>
                </a:spcBef>
                <a:buFont typeface="Arial"/>
                <a:buChar char="•"/>
              </a:pPr>
              <a:r>
                <a:rPr lang="en-US" b="true" sz="2899" spc="57">
                  <a:solidFill>
                    <a:srgbClr val="000000"/>
                  </a:solidFill>
                  <a:latin typeface="HK Grotesk Medium"/>
                  <a:ea typeface="HK Grotesk Medium"/>
                  <a:cs typeface="HK Grotesk Medium"/>
                  <a:sym typeface="HK Grotesk Medium"/>
                </a:rPr>
                <a:t>Low brand awareness among active job seekers.</a:t>
              </a:r>
            </a:p>
            <a:p>
              <a:pPr algn="l" marL="626109" indent="-313054" lvl="1">
                <a:lnSpc>
                  <a:spcPts val="4059"/>
                </a:lnSpc>
                <a:spcBef>
                  <a:spcPct val="0"/>
                </a:spcBef>
                <a:buFont typeface="Arial"/>
                <a:buChar char="•"/>
              </a:pPr>
              <a:r>
                <a:rPr lang="en-US" b="true" sz="2899" spc="57">
                  <a:solidFill>
                    <a:srgbClr val="000000"/>
                  </a:solidFill>
                  <a:latin typeface="HK Grotesk Medium"/>
                  <a:ea typeface="HK Grotesk Medium"/>
                  <a:cs typeface="HK Grotesk Medium"/>
                  <a:sym typeface="HK Grotesk Medium"/>
                </a:rPr>
                <a:t>Lack of clarity on Weekday’s unique value.</a:t>
              </a:r>
            </a:p>
            <a:p>
              <a:pPr algn="l" marL="626109" indent="-313054" lvl="1">
                <a:lnSpc>
                  <a:spcPts val="4059"/>
                </a:lnSpc>
                <a:spcBef>
                  <a:spcPct val="0"/>
                </a:spcBef>
                <a:buFont typeface="Arial"/>
                <a:buChar char="•"/>
              </a:pPr>
              <a:r>
                <a:rPr lang="en-US" b="true" sz="2899" spc="57">
                  <a:solidFill>
                    <a:srgbClr val="000000"/>
                  </a:solidFill>
                  <a:latin typeface="HK Grotesk Medium"/>
                  <a:ea typeface="HK Grotesk Medium"/>
                  <a:cs typeface="HK Grotesk Medium"/>
                  <a:sym typeface="HK Grotesk Medium"/>
                </a:rPr>
                <a:t>Builds trust and social proof across user personas.</a:t>
              </a:r>
            </a:p>
            <a:p>
              <a:pPr algn="l" marL="0" indent="0" lvl="0">
                <a:lnSpc>
                  <a:spcPts val="4059"/>
                </a:lnSpc>
                <a:spcBef>
                  <a:spcPct val="0"/>
                </a:spcBef>
              </a:pPr>
            </a:p>
          </p:txBody>
        </p:sp>
        <p:sp>
          <p:nvSpPr>
            <p:cNvPr name="TextBox 16" id="16"/>
            <p:cNvSpPr txBox="true"/>
            <p:nvPr/>
          </p:nvSpPr>
          <p:spPr>
            <a:xfrm rot="0">
              <a:off x="0" y="3510229"/>
              <a:ext cx="12628554" cy="491490"/>
            </a:xfrm>
            <a:prstGeom prst="rect">
              <a:avLst/>
            </a:prstGeom>
          </p:spPr>
          <p:txBody>
            <a:bodyPr anchor="t" rtlCol="false" tIns="0" lIns="0" bIns="0" rIns="0">
              <a:spAutoFit/>
            </a:bodyPr>
            <a:lstStyle/>
            <a:p>
              <a:pPr algn="l">
                <a:lnSpc>
                  <a:spcPts val="3299"/>
                </a:lnSpc>
              </a:pPr>
            </a:p>
          </p:txBody>
        </p:sp>
      </p:grpSp>
      <p:sp>
        <p:nvSpPr>
          <p:cNvPr name="TextBox 17" id="17"/>
          <p:cNvSpPr txBox="true"/>
          <p:nvPr/>
        </p:nvSpPr>
        <p:spPr>
          <a:xfrm rot="0">
            <a:off x="1028700" y="1019175"/>
            <a:ext cx="5237318" cy="2905125"/>
          </a:xfrm>
          <a:prstGeom prst="rect">
            <a:avLst/>
          </a:prstGeom>
        </p:spPr>
        <p:txBody>
          <a:bodyPr anchor="t" rtlCol="false" tIns="0" lIns="0" bIns="0" rIns="0">
            <a:spAutoFit/>
          </a:bodyPr>
          <a:lstStyle/>
          <a:p>
            <a:pPr algn="l">
              <a:lnSpc>
                <a:spcPts val="11400"/>
              </a:lnSpc>
            </a:pPr>
            <a:r>
              <a:rPr lang="en-US" b="true" sz="9500">
                <a:solidFill>
                  <a:srgbClr val="FFFFFF"/>
                </a:solidFill>
                <a:latin typeface="HK Grotesk Medium"/>
                <a:ea typeface="HK Grotesk Medium"/>
                <a:cs typeface="HK Grotesk Medium"/>
                <a:sym typeface="HK Grotesk Medium"/>
              </a:rPr>
              <a:t>The Solutions</a:t>
            </a:r>
          </a:p>
        </p:txBody>
      </p:sp>
      <p:sp>
        <p:nvSpPr>
          <p:cNvPr name="TextBox 18" id="18"/>
          <p:cNvSpPr txBox="true"/>
          <p:nvPr/>
        </p:nvSpPr>
        <p:spPr>
          <a:xfrm rot="0">
            <a:off x="882843" y="4130753"/>
            <a:ext cx="6017548" cy="3440431"/>
          </a:xfrm>
          <a:prstGeom prst="rect">
            <a:avLst/>
          </a:prstGeom>
        </p:spPr>
        <p:txBody>
          <a:bodyPr anchor="t" rtlCol="false" tIns="0" lIns="0" bIns="0" rIns="0">
            <a:spAutoFit/>
          </a:bodyPr>
          <a:lstStyle/>
          <a:p>
            <a:pPr algn="l">
              <a:lnSpc>
                <a:spcPts val="5549"/>
              </a:lnSpc>
            </a:pPr>
            <a:r>
              <a:rPr lang="en-US" sz="3699" b="true">
                <a:solidFill>
                  <a:srgbClr val="630032"/>
                </a:solidFill>
                <a:latin typeface="Open Sans Bold"/>
                <a:ea typeface="Open Sans Bold"/>
                <a:cs typeface="Open Sans Bold"/>
                <a:sym typeface="Open Sans Bold"/>
              </a:rPr>
              <a:t>"Candidate Success Stories &amp; Guide TV" </a:t>
            </a:r>
            <a:r>
              <a:rPr lang="en-US" sz="3699" b="true">
                <a:solidFill>
                  <a:srgbClr val="FFD286"/>
                </a:solidFill>
                <a:latin typeface="Open Sans Bold"/>
                <a:ea typeface="Open Sans Bold"/>
                <a:cs typeface="Open Sans Bold"/>
                <a:sym typeface="Open Sans Bold"/>
              </a:rPr>
              <a:t>(Addresses Awareness, Messaging Clarity &amp; Trust)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8324532"/>
            <a:ext cx="16230600" cy="0"/>
          </a:xfrm>
          <a:prstGeom prst="line">
            <a:avLst/>
          </a:prstGeom>
          <a:ln cap="rnd" w="28575">
            <a:solidFill>
              <a:srgbClr val="FF862F"/>
            </a:solidFill>
            <a:prstDash val="solid"/>
            <a:headEnd type="none" len="sm" w="sm"/>
            <a:tailEnd type="none" len="sm" w="sm"/>
          </a:ln>
        </p:spPr>
      </p:sp>
      <p:sp>
        <p:nvSpPr>
          <p:cNvPr name="AutoShape 3" id="3"/>
          <p:cNvSpPr/>
          <p:nvPr/>
        </p:nvSpPr>
        <p:spPr>
          <a:xfrm>
            <a:off x="1028700" y="6474569"/>
            <a:ext cx="16230600" cy="0"/>
          </a:xfrm>
          <a:prstGeom prst="line">
            <a:avLst/>
          </a:prstGeom>
          <a:ln cap="rnd" w="28575">
            <a:solidFill>
              <a:srgbClr val="FF862F"/>
            </a:solidFill>
            <a:prstDash val="solid"/>
            <a:headEnd type="none" len="sm" w="sm"/>
            <a:tailEnd type="none" len="sm" w="sm"/>
          </a:ln>
        </p:spPr>
      </p:sp>
      <p:sp>
        <p:nvSpPr>
          <p:cNvPr name="AutoShape 4" id="4"/>
          <p:cNvSpPr/>
          <p:nvPr/>
        </p:nvSpPr>
        <p:spPr>
          <a:xfrm rot="0">
            <a:off x="-463844" y="-577228"/>
            <a:ext cx="19215687" cy="3489558"/>
          </a:xfrm>
          <a:prstGeom prst="rect">
            <a:avLst/>
          </a:prstGeom>
          <a:solidFill>
            <a:srgbClr val="FF862F"/>
          </a:solidFill>
        </p:spPr>
      </p:sp>
      <p:sp>
        <p:nvSpPr>
          <p:cNvPr name="Freeform 5" id="5"/>
          <p:cNvSpPr/>
          <p:nvPr/>
        </p:nvSpPr>
        <p:spPr>
          <a:xfrm flipH="false" flipV="false" rot="1645826">
            <a:off x="6960423" y="-407768"/>
            <a:ext cx="2965316" cy="2965316"/>
          </a:xfrm>
          <a:custGeom>
            <a:avLst/>
            <a:gdLst/>
            <a:ahLst/>
            <a:cxnLst/>
            <a:rect r="r" b="b" t="t" l="l"/>
            <a:pathLst>
              <a:path h="2965316" w="2965316">
                <a:moveTo>
                  <a:pt x="0" y="0"/>
                </a:moveTo>
                <a:lnTo>
                  <a:pt x="2965316" y="0"/>
                </a:lnTo>
                <a:lnTo>
                  <a:pt x="2965316" y="2965316"/>
                </a:lnTo>
                <a:lnTo>
                  <a:pt x="0" y="2965316"/>
                </a:lnTo>
                <a:lnTo>
                  <a:pt x="0" y="0"/>
                </a:lnTo>
                <a:close/>
              </a:path>
            </a:pathLst>
          </a:custGeom>
          <a:blipFill>
            <a:blip r:embed="rId2">
              <a:alphaModFix amt="90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28700" y="600991"/>
            <a:ext cx="10656353" cy="1710349"/>
            <a:chOff x="0" y="0"/>
            <a:chExt cx="14208471" cy="2280465"/>
          </a:xfrm>
        </p:grpSpPr>
        <p:sp>
          <p:nvSpPr>
            <p:cNvPr name="TextBox 7" id="7"/>
            <p:cNvSpPr txBox="true"/>
            <p:nvPr/>
          </p:nvSpPr>
          <p:spPr>
            <a:xfrm rot="0">
              <a:off x="0" y="-9525"/>
              <a:ext cx="14208471" cy="1533525"/>
            </a:xfrm>
            <a:prstGeom prst="rect">
              <a:avLst/>
            </a:prstGeom>
          </p:spPr>
          <p:txBody>
            <a:bodyPr anchor="t" rtlCol="false" tIns="0" lIns="0" bIns="0" rIns="0">
              <a:spAutoFit/>
            </a:bodyPr>
            <a:lstStyle/>
            <a:p>
              <a:pPr algn="l" marL="0" indent="0" lvl="0">
                <a:lnSpc>
                  <a:spcPts val="9000"/>
                </a:lnSpc>
                <a:spcBef>
                  <a:spcPct val="0"/>
                </a:spcBef>
              </a:pPr>
              <a:r>
                <a:rPr lang="en-US" b="true" sz="7500">
                  <a:solidFill>
                    <a:srgbClr val="FFFFFF"/>
                  </a:solidFill>
                  <a:latin typeface="HK Grotesk Medium"/>
                  <a:ea typeface="HK Grotesk Medium"/>
                  <a:cs typeface="HK Grotesk Medium"/>
                  <a:sym typeface="HK Grotesk Medium"/>
                </a:rPr>
                <a:t>Fea</a:t>
              </a:r>
              <a:r>
                <a:rPr lang="en-US" b="true" sz="7500" u="none">
                  <a:solidFill>
                    <a:srgbClr val="FFFFFF"/>
                  </a:solidFill>
                  <a:latin typeface="HK Grotesk Medium"/>
                  <a:ea typeface="HK Grotesk Medium"/>
                  <a:cs typeface="HK Grotesk Medium"/>
                  <a:sym typeface="HK Grotesk Medium"/>
                </a:rPr>
                <a:t>ture Prioritisation</a:t>
              </a:r>
            </a:p>
          </p:txBody>
        </p:sp>
        <p:sp>
          <p:nvSpPr>
            <p:cNvPr name="TextBox 8" id="8"/>
            <p:cNvSpPr txBox="true"/>
            <p:nvPr/>
          </p:nvSpPr>
          <p:spPr>
            <a:xfrm rot="0">
              <a:off x="0" y="1604190"/>
              <a:ext cx="14208471" cy="676275"/>
            </a:xfrm>
            <a:prstGeom prst="rect">
              <a:avLst/>
            </a:prstGeom>
          </p:spPr>
          <p:txBody>
            <a:bodyPr anchor="t" rtlCol="false" tIns="0" lIns="0" bIns="0" rIns="0">
              <a:spAutoFit/>
            </a:bodyPr>
            <a:lstStyle/>
            <a:p>
              <a:pPr algn="l">
                <a:lnSpc>
                  <a:spcPts val="4200"/>
                </a:lnSpc>
              </a:pPr>
              <a:r>
                <a:rPr lang="en-US" b="true" sz="3000">
                  <a:solidFill>
                    <a:srgbClr val="FBFFA5"/>
                  </a:solidFill>
                  <a:latin typeface="HK Grotesk Bold"/>
                  <a:ea typeface="HK Grotesk Bold"/>
                  <a:cs typeface="HK Grotesk Bold"/>
                  <a:sym typeface="HK Grotesk Bold"/>
                </a:rPr>
                <a:t>MAXIMISING IMPA</a:t>
              </a:r>
              <a:r>
                <a:rPr lang="en-US" b="true" sz="3000">
                  <a:solidFill>
                    <a:srgbClr val="FBFFA5"/>
                  </a:solidFill>
                  <a:latin typeface="HK Grotesk Bold"/>
                  <a:ea typeface="HK Grotesk Bold"/>
                  <a:cs typeface="HK Grotesk Bold"/>
                  <a:sym typeface="HK Grotesk Bold"/>
                </a:rPr>
                <a:t>CT ON ENGAGEMENT &amp; TRUST</a:t>
              </a:r>
            </a:p>
          </p:txBody>
        </p:sp>
      </p:grpSp>
      <p:sp>
        <p:nvSpPr>
          <p:cNvPr name="TextBox 9" id="9"/>
          <p:cNvSpPr txBox="true"/>
          <p:nvPr/>
        </p:nvSpPr>
        <p:spPr>
          <a:xfrm rot="0">
            <a:off x="4436662" y="7013684"/>
            <a:ext cx="492793" cy="792480"/>
          </a:xfrm>
          <a:prstGeom prst="rect">
            <a:avLst/>
          </a:prstGeom>
        </p:spPr>
        <p:txBody>
          <a:bodyPr anchor="t" rtlCol="false" tIns="0" lIns="0" bIns="0" rIns="0">
            <a:spAutoFit/>
          </a:bodyPr>
          <a:lstStyle/>
          <a:p>
            <a:pPr algn="l">
              <a:lnSpc>
                <a:spcPts val="3299"/>
              </a:lnSpc>
            </a:pPr>
            <a:r>
              <a:rPr lang="en-US" sz="2199" b="true">
                <a:solidFill>
                  <a:srgbClr val="000000"/>
                </a:solidFill>
                <a:latin typeface="Open Sans Bold"/>
                <a:ea typeface="Open Sans Bold"/>
                <a:cs typeface="Open Sans Bold"/>
                <a:sym typeface="Open Sans Bold"/>
              </a:rPr>
              <a:t>5</a:t>
            </a:r>
          </a:p>
          <a:p>
            <a:pPr algn="l">
              <a:lnSpc>
                <a:spcPts val="3299"/>
              </a:lnSpc>
            </a:pPr>
          </a:p>
        </p:txBody>
      </p:sp>
      <p:sp>
        <p:nvSpPr>
          <p:cNvPr name="TextBox 10" id="10"/>
          <p:cNvSpPr txBox="true"/>
          <p:nvPr/>
        </p:nvSpPr>
        <p:spPr>
          <a:xfrm rot="0">
            <a:off x="13662712" y="6784131"/>
            <a:ext cx="3060524" cy="1202055"/>
          </a:xfrm>
          <a:prstGeom prst="rect">
            <a:avLst/>
          </a:prstGeom>
        </p:spPr>
        <p:txBody>
          <a:bodyPr anchor="t" rtlCol="false" tIns="0" lIns="0" bIns="0" rIns="0">
            <a:spAutoFit/>
          </a:bodyPr>
          <a:lstStyle/>
          <a:p>
            <a:pPr algn="l">
              <a:lnSpc>
                <a:spcPts val="3299"/>
              </a:lnSpc>
            </a:pPr>
            <a:r>
              <a:rPr lang="en-US" sz="2199">
                <a:solidFill>
                  <a:srgbClr val="000000"/>
                </a:solidFill>
                <a:latin typeface="Open Sans"/>
                <a:ea typeface="Open Sans"/>
                <a:cs typeface="Open Sans"/>
                <a:sym typeface="Open Sans"/>
              </a:rPr>
              <a:t>Second priority: Boosts transparency, critical for trust post-contact.</a:t>
            </a:r>
          </a:p>
        </p:txBody>
      </p:sp>
      <p:sp>
        <p:nvSpPr>
          <p:cNvPr name="TextBox 11" id="11"/>
          <p:cNvSpPr txBox="true"/>
          <p:nvPr/>
        </p:nvSpPr>
        <p:spPr>
          <a:xfrm rot="0">
            <a:off x="13662712" y="8628697"/>
            <a:ext cx="3160023" cy="1202055"/>
          </a:xfrm>
          <a:prstGeom prst="rect">
            <a:avLst/>
          </a:prstGeom>
        </p:spPr>
        <p:txBody>
          <a:bodyPr anchor="t" rtlCol="false" tIns="0" lIns="0" bIns="0" rIns="0">
            <a:spAutoFit/>
          </a:bodyPr>
          <a:lstStyle/>
          <a:p>
            <a:pPr algn="l">
              <a:lnSpc>
                <a:spcPts val="3299"/>
              </a:lnSpc>
            </a:pPr>
            <a:r>
              <a:rPr lang="en-US" sz="2199">
                <a:solidFill>
                  <a:srgbClr val="000000"/>
                </a:solidFill>
                <a:latin typeface="Open Sans"/>
                <a:ea typeface="Open Sans"/>
                <a:cs typeface="Open Sans"/>
                <a:sym typeface="Open Sans"/>
              </a:rPr>
              <a:t>Third priority: Long-term AI value; lower immediate impact.</a:t>
            </a:r>
          </a:p>
        </p:txBody>
      </p:sp>
      <p:sp>
        <p:nvSpPr>
          <p:cNvPr name="TextBox 12" id="12"/>
          <p:cNvSpPr txBox="true"/>
          <p:nvPr/>
        </p:nvSpPr>
        <p:spPr>
          <a:xfrm rot="0">
            <a:off x="895468" y="6574581"/>
            <a:ext cx="2755002" cy="1471930"/>
          </a:xfrm>
          <a:prstGeom prst="rect">
            <a:avLst/>
          </a:prstGeom>
        </p:spPr>
        <p:txBody>
          <a:bodyPr anchor="t" rtlCol="false" tIns="0" lIns="0" bIns="0" rIns="0">
            <a:spAutoFit/>
          </a:bodyPr>
          <a:lstStyle/>
          <a:p>
            <a:pPr algn="r" marL="0" indent="0" lvl="0">
              <a:lnSpc>
                <a:spcPts val="3919"/>
              </a:lnSpc>
              <a:spcBef>
                <a:spcPct val="0"/>
              </a:spcBef>
            </a:pPr>
            <a:r>
              <a:rPr lang="en-US" b="true" sz="2799" spc="55">
                <a:solidFill>
                  <a:srgbClr val="000000"/>
                </a:solidFill>
                <a:latin typeface="HK Grotesk Medium"/>
                <a:ea typeface="HK Grotesk Medium"/>
                <a:cs typeface="HK Grotesk Medium"/>
                <a:sym typeface="HK Grotesk Medium"/>
              </a:rPr>
              <a:t>Referral Journey T</a:t>
            </a:r>
            <a:r>
              <a:rPr lang="en-US" b="true" sz="2799" spc="55">
                <a:solidFill>
                  <a:srgbClr val="000000"/>
                </a:solidFill>
                <a:latin typeface="HK Grotesk Medium"/>
                <a:ea typeface="HK Grotesk Medium"/>
                <a:cs typeface="HK Grotesk Medium"/>
                <a:sym typeface="HK Grotesk Medium"/>
              </a:rPr>
              <a:t>racker &amp; Trust Hub</a:t>
            </a:r>
          </a:p>
        </p:txBody>
      </p:sp>
      <p:sp>
        <p:nvSpPr>
          <p:cNvPr name="TextBox 13" id="13"/>
          <p:cNvSpPr txBox="true"/>
          <p:nvPr/>
        </p:nvSpPr>
        <p:spPr>
          <a:xfrm rot="0">
            <a:off x="1028700" y="8424545"/>
            <a:ext cx="2621771" cy="1471930"/>
          </a:xfrm>
          <a:prstGeom prst="rect">
            <a:avLst/>
          </a:prstGeom>
        </p:spPr>
        <p:txBody>
          <a:bodyPr anchor="t" rtlCol="false" tIns="0" lIns="0" bIns="0" rIns="0">
            <a:spAutoFit/>
          </a:bodyPr>
          <a:lstStyle/>
          <a:p>
            <a:pPr algn="r" marL="0" indent="0" lvl="0">
              <a:lnSpc>
                <a:spcPts val="3919"/>
              </a:lnSpc>
              <a:spcBef>
                <a:spcPct val="0"/>
              </a:spcBef>
            </a:pPr>
            <a:r>
              <a:rPr lang="en-US" b="true" sz="2799" spc="55">
                <a:solidFill>
                  <a:srgbClr val="000000"/>
                </a:solidFill>
                <a:latin typeface="HK Grotesk Medium"/>
                <a:ea typeface="HK Grotesk Medium"/>
                <a:cs typeface="HK Grotesk Medium"/>
                <a:sym typeface="HK Grotesk Medium"/>
              </a:rPr>
              <a:t>Car</a:t>
            </a:r>
            <a:r>
              <a:rPr lang="en-US" b="true" sz="2799" spc="55">
                <a:solidFill>
                  <a:srgbClr val="000000"/>
                </a:solidFill>
                <a:latin typeface="HK Grotesk Medium"/>
                <a:ea typeface="HK Grotesk Medium"/>
                <a:cs typeface="HK Grotesk Medium"/>
                <a:sym typeface="HK Grotesk Medium"/>
              </a:rPr>
              <a:t>eer Compass AI &amp; Insight Engine</a:t>
            </a:r>
          </a:p>
        </p:txBody>
      </p:sp>
      <p:sp>
        <p:nvSpPr>
          <p:cNvPr name="TextBox 14" id="14"/>
          <p:cNvSpPr txBox="true"/>
          <p:nvPr/>
        </p:nvSpPr>
        <p:spPr>
          <a:xfrm rot="0">
            <a:off x="10276350" y="328723"/>
            <a:ext cx="7589749" cy="1781889"/>
          </a:xfrm>
          <a:prstGeom prst="rect">
            <a:avLst/>
          </a:prstGeom>
        </p:spPr>
        <p:txBody>
          <a:bodyPr anchor="t" rtlCol="false" tIns="0" lIns="0" bIns="0" rIns="0">
            <a:spAutoFit/>
          </a:bodyPr>
          <a:lstStyle/>
          <a:p>
            <a:pPr algn="r">
              <a:lnSpc>
                <a:spcPts val="3661"/>
              </a:lnSpc>
              <a:spcBef>
                <a:spcPct val="0"/>
              </a:spcBef>
            </a:pPr>
            <a:r>
              <a:rPr lang="en-US" sz="2440">
                <a:solidFill>
                  <a:srgbClr val="000000"/>
                </a:solidFill>
                <a:latin typeface="Open Sans"/>
                <a:ea typeface="Open Sans"/>
                <a:cs typeface="Open Sans"/>
                <a:sym typeface="Open Sans"/>
              </a:rPr>
              <a:t>Priority Score Formula:</a:t>
            </a:r>
          </a:p>
          <a:p>
            <a:pPr algn="r">
              <a:lnSpc>
                <a:spcPts val="3661"/>
              </a:lnSpc>
              <a:spcBef>
                <a:spcPct val="0"/>
              </a:spcBef>
            </a:pPr>
            <a:r>
              <a:rPr lang="en-US" sz="2440">
                <a:solidFill>
                  <a:srgbClr val="000000"/>
                </a:solidFill>
                <a:latin typeface="Open Sans"/>
                <a:ea typeface="Open Sans"/>
                <a:cs typeface="Open Sans"/>
                <a:sym typeface="Open Sans"/>
              </a:rPr>
              <a:t> Score = [(Impact x Confidence) / Effort] + Leverage</a:t>
            </a:r>
          </a:p>
          <a:p>
            <a:pPr algn="r">
              <a:lnSpc>
                <a:spcPts val="3661"/>
              </a:lnSpc>
              <a:spcBef>
                <a:spcPct val="0"/>
              </a:spcBef>
            </a:pPr>
            <a:r>
              <a:rPr lang="en-US" sz="2440">
                <a:solidFill>
                  <a:srgbClr val="000000"/>
                </a:solidFill>
                <a:latin typeface="Open Sans"/>
                <a:ea typeface="Open Sans"/>
                <a:cs typeface="Open Sans"/>
                <a:sym typeface="Open Sans"/>
              </a:rPr>
              <a:t>(Impact, Confidence, Effort: 1-5; Leverage: 1 if core differentiator, else 0)</a:t>
            </a:r>
          </a:p>
        </p:txBody>
      </p:sp>
      <p:sp>
        <p:nvSpPr>
          <p:cNvPr name="TextBox 15" id="15"/>
          <p:cNvSpPr txBox="true"/>
          <p:nvPr/>
        </p:nvSpPr>
        <p:spPr>
          <a:xfrm rot="0">
            <a:off x="1028700" y="4846748"/>
            <a:ext cx="2621771" cy="1471930"/>
          </a:xfrm>
          <a:prstGeom prst="rect">
            <a:avLst/>
          </a:prstGeom>
        </p:spPr>
        <p:txBody>
          <a:bodyPr anchor="t" rtlCol="false" tIns="0" lIns="0" bIns="0" rIns="0">
            <a:spAutoFit/>
          </a:bodyPr>
          <a:lstStyle/>
          <a:p>
            <a:pPr algn="r" marL="0" indent="0" lvl="0">
              <a:lnSpc>
                <a:spcPts val="3919"/>
              </a:lnSpc>
              <a:spcBef>
                <a:spcPct val="0"/>
              </a:spcBef>
            </a:pPr>
            <a:r>
              <a:rPr lang="en-US" b="true" sz="2799" spc="55">
                <a:solidFill>
                  <a:srgbClr val="000000"/>
                </a:solidFill>
                <a:latin typeface="HK Grotesk Medium"/>
                <a:ea typeface="HK Grotesk Medium"/>
                <a:cs typeface="HK Grotesk Medium"/>
                <a:sym typeface="HK Grotesk Medium"/>
              </a:rPr>
              <a:t>Candidate Success </a:t>
            </a:r>
            <a:r>
              <a:rPr lang="en-US" b="true" sz="2799" spc="55">
                <a:solidFill>
                  <a:srgbClr val="000000"/>
                </a:solidFill>
                <a:latin typeface="HK Grotesk Medium"/>
                <a:ea typeface="HK Grotesk Medium"/>
                <a:cs typeface="HK Grotesk Medium"/>
                <a:sym typeface="HK Grotesk Medium"/>
              </a:rPr>
              <a:t>Stories &amp; Guide TV</a:t>
            </a:r>
          </a:p>
        </p:txBody>
      </p:sp>
      <p:sp>
        <p:nvSpPr>
          <p:cNvPr name="AutoShape 16" id="16"/>
          <p:cNvSpPr/>
          <p:nvPr/>
        </p:nvSpPr>
        <p:spPr>
          <a:xfrm>
            <a:off x="1269921" y="4813410"/>
            <a:ext cx="16230600" cy="0"/>
          </a:xfrm>
          <a:prstGeom prst="line">
            <a:avLst/>
          </a:prstGeom>
          <a:ln cap="rnd" w="28575">
            <a:solidFill>
              <a:srgbClr val="FF862F"/>
            </a:solidFill>
            <a:prstDash val="solid"/>
            <a:headEnd type="none" len="sm" w="sm"/>
            <a:tailEnd type="none" len="sm" w="sm"/>
          </a:ln>
        </p:spPr>
      </p:sp>
      <p:sp>
        <p:nvSpPr>
          <p:cNvPr name="TextBox 17" id="17"/>
          <p:cNvSpPr txBox="true"/>
          <p:nvPr/>
        </p:nvSpPr>
        <p:spPr>
          <a:xfrm rot="0">
            <a:off x="3826608" y="3921553"/>
            <a:ext cx="1265438" cy="481330"/>
          </a:xfrm>
          <a:prstGeom prst="rect">
            <a:avLst/>
          </a:prstGeom>
        </p:spPr>
        <p:txBody>
          <a:bodyPr anchor="t" rtlCol="false" tIns="0" lIns="0" bIns="0" rIns="0">
            <a:spAutoFit/>
          </a:bodyPr>
          <a:lstStyle/>
          <a:p>
            <a:pPr algn="l">
              <a:lnSpc>
                <a:spcPts val="3919"/>
              </a:lnSpc>
            </a:pPr>
            <a:r>
              <a:rPr lang="en-US" sz="2799" spc="55" b="true">
                <a:solidFill>
                  <a:srgbClr val="000000"/>
                </a:solidFill>
                <a:latin typeface="HK Grotesk Medium"/>
                <a:ea typeface="HK Grotesk Medium"/>
                <a:cs typeface="HK Grotesk Medium"/>
                <a:sym typeface="HK Grotesk Medium"/>
              </a:rPr>
              <a:t>Impact</a:t>
            </a:r>
          </a:p>
        </p:txBody>
      </p:sp>
      <p:sp>
        <p:nvSpPr>
          <p:cNvPr name="TextBox 18" id="18"/>
          <p:cNvSpPr txBox="true"/>
          <p:nvPr/>
        </p:nvSpPr>
        <p:spPr>
          <a:xfrm rot="0">
            <a:off x="5463689" y="3921553"/>
            <a:ext cx="1960819" cy="481330"/>
          </a:xfrm>
          <a:prstGeom prst="rect">
            <a:avLst/>
          </a:prstGeom>
        </p:spPr>
        <p:txBody>
          <a:bodyPr anchor="t" rtlCol="false" tIns="0" lIns="0" bIns="0" rIns="0">
            <a:spAutoFit/>
          </a:bodyPr>
          <a:lstStyle/>
          <a:p>
            <a:pPr algn="l">
              <a:lnSpc>
                <a:spcPts val="3919"/>
              </a:lnSpc>
            </a:pPr>
            <a:r>
              <a:rPr lang="en-US" sz="2799" spc="55" b="true">
                <a:solidFill>
                  <a:srgbClr val="000000"/>
                </a:solidFill>
                <a:latin typeface="HK Grotesk Medium"/>
                <a:ea typeface="HK Grotesk Medium"/>
                <a:cs typeface="HK Grotesk Medium"/>
                <a:sym typeface="HK Grotesk Medium"/>
              </a:rPr>
              <a:t>Confidence</a:t>
            </a:r>
          </a:p>
        </p:txBody>
      </p:sp>
      <p:sp>
        <p:nvSpPr>
          <p:cNvPr name="TextBox 19" id="19"/>
          <p:cNvSpPr txBox="true"/>
          <p:nvPr/>
        </p:nvSpPr>
        <p:spPr>
          <a:xfrm rot="0">
            <a:off x="7924148" y="3965368"/>
            <a:ext cx="1037865" cy="481330"/>
          </a:xfrm>
          <a:prstGeom prst="rect">
            <a:avLst/>
          </a:prstGeom>
        </p:spPr>
        <p:txBody>
          <a:bodyPr anchor="t" rtlCol="false" tIns="0" lIns="0" bIns="0" rIns="0">
            <a:spAutoFit/>
          </a:bodyPr>
          <a:lstStyle/>
          <a:p>
            <a:pPr algn="l">
              <a:lnSpc>
                <a:spcPts val="3919"/>
              </a:lnSpc>
            </a:pPr>
            <a:r>
              <a:rPr lang="en-US" sz="2799" spc="55" b="true">
                <a:solidFill>
                  <a:srgbClr val="000000"/>
                </a:solidFill>
                <a:latin typeface="HK Grotesk Medium"/>
                <a:ea typeface="HK Grotesk Medium"/>
                <a:cs typeface="HK Grotesk Medium"/>
                <a:sym typeface="HK Grotesk Medium"/>
              </a:rPr>
              <a:t>Effort</a:t>
            </a:r>
          </a:p>
        </p:txBody>
      </p:sp>
      <p:sp>
        <p:nvSpPr>
          <p:cNvPr name="TextBox 20" id="20"/>
          <p:cNvSpPr txBox="true"/>
          <p:nvPr/>
        </p:nvSpPr>
        <p:spPr>
          <a:xfrm rot="0">
            <a:off x="9802603" y="3921553"/>
            <a:ext cx="1561475" cy="481330"/>
          </a:xfrm>
          <a:prstGeom prst="rect">
            <a:avLst/>
          </a:prstGeom>
        </p:spPr>
        <p:txBody>
          <a:bodyPr anchor="t" rtlCol="false" tIns="0" lIns="0" bIns="0" rIns="0">
            <a:spAutoFit/>
          </a:bodyPr>
          <a:lstStyle/>
          <a:p>
            <a:pPr algn="l">
              <a:lnSpc>
                <a:spcPts val="3919"/>
              </a:lnSpc>
            </a:pPr>
            <a:r>
              <a:rPr lang="en-US" sz="2799" spc="55" b="true">
                <a:solidFill>
                  <a:srgbClr val="000000"/>
                </a:solidFill>
                <a:latin typeface="HK Grotesk Medium"/>
                <a:ea typeface="HK Grotesk Medium"/>
                <a:cs typeface="HK Grotesk Medium"/>
                <a:sym typeface="HK Grotesk Medium"/>
              </a:rPr>
              <a:t>Leverage</a:t>
            </a:r>
          </a:p>
        </p:txBody>
      </p:sp>
      <p:sp>
        <p:nvSpPr>
          <p:cNvPr name="TextBox 21" id="21"/>
          <p:cNvSpPr txBox="true"/>
          <p:nvPr/>
        </p:nvSpPr>
        <p:spPr>
          <a:xfrm rot="0">
            <a:off x="11995544" y="3921553"/>
            <a:ext cx="1087553" cy="481330"/>
          </a:xfrm>
          <a:prstGeom prst="rect">
            <a:avLst/>
          </a:prstGeom>
        </p:spPr>
        <p:txBody>
          <a:bodyPr anchor="t" rtlCol="false" tIns="0" lIns="0" bIns="0" rIns="0">
            <a:spAutoFit/>
          </a:bodyPr>
          <a:lstStyle/>
          <a:p>
            <a:pPr algn="l">
              <a:lnSpc>
                <a:spcPts val="3919"/>
              </a:lnSpc>
            </a:pPr>
            <a:r>
              <a:rPr lang="en-US" sz="2799" spc="55" b="true">
                <a:solidFill>
                  <a:srgbClr val="000000"/>
                </a:solidFill>
                <a:latin typeface="HK Grotesk Medium"/>
                <a:ea typeface="HK Grotesk Medium"/>
                <a:cs typeface="HK Grotesk Medium"/>
                <a:sym typeface="HK Grotesk Medium"/>
              </a:rPr>
              <a:t>Score</a:t>
            </a:r>
          </a:p>
        </p:txBody>
      </p:sp>
      <p:sp>
        <p:nvSpPr>
          <p:cNvPr name="TextBox 22" id="22"/>
          <p:cNvSpPr txBox="true"/>
          <p:nvPr/>
        </p:nvSpPr>
        <p:spPr>
          <a:xfrm rot="0">
            <a:off x="14162300" y="3927268"/>
            <a:ext cx="1649942" cy="481330"/>
          </a:xfrm>
          <a:prstGeom prst="rect">
            <a:avLst/>
          </a:prstGeom>
        </p:spPr>
        <p:txBody>
          <a:bodyPr anchor="t" rtlCol="false" tIns="0" lIns="0" bIns="0" rIns="0">
            <a:spAutoFit/>
          </a:bodyPr>
          <a:lstStyle/>
          <a:p>
            <a:pPr algn="l">
              <a:lnSpc>
                <a:spcPts val="3919"/>
              </a:lnSpc>
            </a:pPr>
            <a:r>
              <a:rPr lang="en-US" sz="2799" spc="55" b="true">
                <a:solidFill>
                  <a:srgbClr val="000000"/>
                </a:solidFill>
                <a:latin typeface="HK Grotesk Medium"/>
                <a:ea typeface="HK Grotesk Medium"/>
                <a:cs typeface="HK Grotesk Medium"/>
                <a:sym typeface="HK Grotesk Medium"/>
              </a:rPr>
              <a:t>Rationale</a:t>
            </a:r>
          </a:p>
        </p:txBody>
      </p:sp>
      <p:sp>
        <p:nvSpPr>
          <p:cNvPr name="TextBox 23" id="23"/>
          <p:cNvSpPr txBox="true"/>
          <p:nvPr/>
        </p:nvSpPr>
        <p:spPr>
          <a:xfrm rot="0">
            <a:off x="4436662" y="5412105"/>
            <a:ext cx="332816" cy="792480"/>
          </a:xfrm>
          <a:prstGeom prst="rect">
            <a:avLst/>
          </a:prstGeom>
        </p:spPr>
        <p:txBody>
          <a:bodyPr anchor="t" rtlCol="false" tIns="0" lIns="0" bIns="0" rIns="0">
            <a:spAutoFit/>
          </a:bodyPr>
          <a:lstStyle/>
          <a:p>
            <a:pPr algn="l">
              <a:lnSpc>
                <a:spcPts val="3299"/>
              </a:lnSpc>
            </a:pPr>
            <a:r>
              <a:rPr lang="en-US" sz="2199" b="true">
                <a:solidFill>
                  <a:srgbClr val="000000"/>
                </a:solidFill>
                <a:latin typeface="Open Sans Bold"/>
                <a:ea typeface="Open Sans Bold"/>
                <a:cs typeface="Open Sans Bold"/>
                <a:sym typeface="Open Sans Bold"/>
              </a:rPr>
              <a:t>5</a:t>
            </a:r>
          </a:p>
          <a:p>
            <a:pPr algn="l">
              <a:lnSpc>
                <a:spcPts val="3299"/>
              </a:lnSpc>
            </a:pPr>
          </a:p>
        </p:txBody>
      </p:sp>
      <p:sp>
        <p:nvSpPr>
          <p:cNvPr name="TextBox 24" id="24"/>
          <p:cNvSpPr txBox="true"/>
          <p:nvPr/>
        </p:nvSpPr>
        <p:spPr>
          <a:xfrm rot="0">
            <a:off x="4361107" y="8969057"/>
            <a:ext cx="326385" cy="382905"/>
          </a:xfrm>
          <a:prstGeom prst="rect">
            <a:avLst/>
          </a:prstGeom>
        </p:spPr>
        <p:txBody>
          <a:bodyPr anchor="t" rtlCol="false" tIns="0" lIns="0" bIns="0" rIns="0">
            <a:spAutoFit/>
          </a:bodyPr>
          <a:lstStyle/>
          <a:p>
            <a:pPr algn="l">
              <a:lnSpc>
                <a:spcPts val="3299"/>
              </a:lnSpc>
            </a:pPr>
            <a:r>
              <a:rPr lang="en-US" sz="2199" b="true">
                <a:solidFill>
                  <a:srgbClr val="000000"/>
                </a:solidFill>
                <a:latin typeface="Open Sans Bold"/>
                <a:ea typeface="Open Sans Bold"/>
                <a:cs typeface="Open Sans Bold"/>
                <a:sym typeface="Open Sans Bold"/>
              </a:rPr>
              <a:t>4</a:t>
            </a:r>
          </a:p>
        </p:txBody>
      </p:sp>
      <p:sp>
        <p:nvSpPr>
          <p:cNvPr name="TextBox 25" id="25"/>
          <p:cNvSpPr txBox="true"/>
          <p:nvPr/>
        </p:nvSpPr>
        <p:spPr>
          <a:xfrm rot="0">
            <a:off x="11947708" y="9038272"/>
            <a:ext cx="514717" cy="382905"/>
          </a:xfrm>
          <a:prstGeom prst="rect">
            <a:avLst/>
          </a:prstGeom>
        </p:spPr>
        <p:txBody>
          <a:bodyPr anchor="t" rtlCol="false" tIns="0" lIns="0" bIns="0" rIns="0">
            <a:spAutoFit/>
          </a:bodyPr>
          <a:lstStyle/>
          <a:p>
            <a:pPr algn="l">
              <a:lnSpc>
                <a:spcPts val="3299"/>
              </a:lnSpc>
            </a:pPr>
            <a:r>
              <a:rPr lang="en-US" sz="2199" b="true">
                <a:solidFill>
                  <a:srgbClr val="000000"/>
                </a:solidFill>
                <a:latin typeface="Open Sans Bold"/>
                <a:ea typeface="Open Sans Bold"/>
                <a:cs typeface="Open Sans Bold"/>
                <a:sym typeface="Open Sans Bold"/>
              </a:rPr>
              <a:t>3.0</a:t>
            </a:r>
          </a:p>
        </p:txBody>
      </p:sp>
      <p:sp>
        <p:nvSpPr>
          <p:cNvPr name="TextBox 26" id="26"/>
          <p:cNvSpPr txBox="true"/>
          <p:nvPr/>
        </p:nvSpPr>
        <p:spPr>
          <a:xfrm rot="0">
            <a:off x="10109942" y="8969057"/>
            <a:ext cx="332816" cy="382905"/>
          </a:xfrm>
          <a:prstGeom prst="rect">
            <a:avLst/>
          </a:prstGeom>
        </p:spPr>
        <p:txBody>
          <a:bodyPr anchor="t" rtlCol="false" tIns="0" lIns="0" bIns="0" rIns="0">
            <a:spAutoFit/>
          </a:bodyPr>
          <a:lstStyle/>
          <a:p>
            <a:pPr algn="l">
              <a:lnSpc>
                <a:spcPts val="3299"/>
              </a:lnSpc>
            </a:pPr>
            <a:r>
              <a:rPr lang="en-US" sz="2199" b="true">
                <a:solidFill>
                  <a:srgbClr val="000000"/>
                </a:solidFill>
                <a:latin typeface="Open Sans Bold"/>
                <a:ea typeface="Open Sans Bold"/>
                <a:cs typeface="Open Sans Bold"/>
                <a:sym typeface="Open Sans Bold"/>
              </a:rPr>
              <a:t>0</a:t>
            </a:r>
          </a:p>
        </p:txBody>
      </p:sp>
      <p:sp>
        <p:nvSpPr>
          <p:cNvPr name="TextBox 27" id="27"/>
          <p:cNvSpPr txBox="true"/>
          <p:nvPr/>
        </p:nvSpPr>
        <p:spPr>
          <a:xfrm rot="0">
            <a:off x="8195282" y="8969057"/>
            <a:ext cx="332816" cy="382905"/>
          </a:xfrm>
          <a:prstGeom prst="rect">
            <a:avLst/>
          </a:prstGeom>
        </p:spPr>
        <p:txBody>
          <a:bodyPr anchor="t" rtlCol="false" tIns="0" lIns="0" bIns="0" rIns="0">
            <a:spAutoFit/>
          </a:bodyPr>
          <a:lstStyle/>
          <a:p>
            <a:pPr algn="l">
              <a:lnSpc>
                <a:spcPts val="3299"/>
              </a:lnSpc>
            </a:pPr>
            <a:r>
              <a:rPr lang="en-US" sz="2199" b="true">
                <a:solidFill>
                  <a:srgbClr val="000000"/>
                </a:solidFill>
                <a:latin typeface="Open Sans Bold"/>
                <a:ea typeface="Open Sans Bold"/>
                <a:cs typeface="Open Sans Bold"/>
                <a:sym typeface="Open Sans Bold"/>
              </a:rPr>
              <a:t>4</a:t>
            </a:r>
          </a:p>
        </p:txBody>
      </p:sp>
      <p:sp>
        <p:nvSpPr>
          <p:cNvPr name="TextBox 28" id="28"/>
          <p:cNvSpPr txBox="true"/>
          <p:nvPr/>
        </p:nvSpPr>
        <p:spPr>
          <a:xfrm rot="0">
            <a:off x="6356877" y="8969057"/>
            <a:ext cx="332816" cy="382905"/>
          </a:xfrm>
          <a:prstGeom prst="rect">
            <a:avLst/>
          </a:prstGeom>
        </p:spPr>
        <p:txBody>
          <a:bodyPr anchor="t" rtlCol="false" tIns="0" lIns="0" bIns="0" rIns="0">
            <a:spAutoFit/>
          </a:bodyPr>
          <a:lstStyle/>
          <a:p>
            <a:pPr algn="l">
              <a:lnSpc>
                <a:spcPts val="3299"/>
              </a:lnSpc>
            </a:pPr>
            <a:r>
              <a:rPr lang="en-US" sz="2199" b="true">
                <a:solidFill>
                  <a:srgbClr val="000000"/>
                </a:solidFill>
                <a:latin typeface="Open Sans Bold"/>
                <a:ea typeface="Open Sans Bold"/>
                <a:cs typeface="Open Sans Bold"/>
                <a:sym typeface="Open Sans Bold"/>
              </a:rPr>
              <a:t>3</a:t>
            </a:r>
          </a:p>
        </p:txBody>
      </p:sp>
      <p:sp>
        <p:nvSpPr>
          <p:cNvPr name="TextBox 29" id="29"/>
          <p:cNvSpPr txBox="true"/>
          <p:nvPr/>
        </p:nvSpPr>
        <p:spPr>
          <a:xfrm rot="0">
            <a:off x="12032738" y="7119094"/>
            <a:ext cx="650833" cy="382905"/>
          </a:xfrm>
          <a:prstGeom prst="rect">
            <a:avLst/>
          </a:prstGeom>
        </p:spPr>
        <p:txBody>
          <a:bodyPr anchor="t" rtlCol="false" tIns="0" lIns="0" bIns="0" rIns="0">
            <a:spAutoFit/>
          </a:bodyPr>
          <a:lstStyle/>
          <a:p>
            <a:pPr algn="l">
              <a:lnSpc>
                <a:spcPts val="3299"/>
              </a:lnSpc>
            </a:pPr>
            <a:r>
              <a:rPr lang="en-US" sz="2199" b="true">
                <a:solidFill>
                  <a:srgbClr val="000000"/>
                </a:solidFill>
                <a:latin typeface="Open Sans Bold"/>
                <a:ea typeface="Open Sans Bold"/>
                <a:cs typeface="Open Sans Bold"/>
                <a:sym typeface="Open Sans Bold"/>
              </a:rPr>
              <a:t>7.7</a:t>
            </a:r>
          </a:p>
        </p:txBody>
      </p:sp>
      <p:sp>
        <p:nvSpPr>
          <p:cNvPr name="TextBox 30" id="30"/>
          <p:cNvSpPr txBox="true"/>
          <p:nvPr/>
        </p:nvSpPr>
        <p:spPr>
          <a:xfrm rot="0">
            <a:off x="10109247" y="7119094"/>
            <a:ext cx="332816" cy="382905"/>
          </a:xfrm>
          <a:prstGeom prst="rect">
            <a:avLst/>
          </a:prstGeom>
        </p:spPr>
        <p:txBody>
          <a:bodyPr anchor="t" rtlCol="false" tIns="0" lIns="0" bIns="0" rIns="0">
            <a:spAutoFit/>
          </a:bodyPr>
          <a:lstStyle/>
          <a:p>
            <a:pPr algn="l">
              <a:lnSpc>
                <a:spcPts val="3299"/>
              </a:lnSpc>
            </a:pPr>
            <a:r>
              <a:rPr lang="en-US" sz="2199" b="true">
                <a:solidFill>
                  <a:srgbClr val="000000"/>
                </a:solidFill>
                <a:latin typeface="Open Sans Bold"/>
                <a:ea typeface="Open Sans Bold"/>
                <a:cs typeface="Open Sans Bold"/>
                <a:sym typeface="Open Sans Bold"/>
              </a:rPr>
              <a:t>1</a:t>
            </a:r>
          </a:p>
        </p:txBody>
      </p:sp>
      <p:sp>
        <p:nvSpPr>
          <p:cNvPr name="TextBox 31" id="31"/>
          <p:cNvSpPr txBox="true"/>
          <p:nvPr/>
        </p:nvSpPr>
        <p:spPr>
          <a:xfrm rot="0">
            <a:off x="8276673" y="7055594"/>
            <a:ext cx="332816" cy="382905"/>
          </a:xfrm>
          <a:prstGeom prst="rect">
            <a:avLst/>
          </a:prstGeom>
        </p:spPr>
        <p:txBody>
          <a:bodyPr anchor="t" rtlCol="false" tIns="0" lIns="0" bIns="0" rIns="0">
            <a:spAutoFit/>
          </a:bodyPr>
          <a:lstStyle/>
          <a:p>
            <a:pPr algn="l">
              <a:lnSpc>
                <a:spcPts val="3299"/>
              </a:lnSpc>
            </a:pPr>
            <a:r>
              <a:rPr lang="en-US" sz="2199" b="true">
                <a:solidFill>
                  <a:srgbClr val="000000"/>
                </a:solidFill>
                <a:latin typeface="Open Sans Bold"/>
                <a:ea typeface="Open Sans Bold"/>
                <a:cs typeface="Open Sans Bold"/>
                <a:sym typeface="Open Sans Bold"/>
              </a:rPr>
              <a:t>3</a:t>
            </a:r>
          </a:p>
        </p:txBody>
      </p:sp>
      <p:sp>
        <p:nvSpPr>
          <p:cNvPr name="TextBox 32" id="32"/>
          <p:cNvSpPr txBox="true"/>
          <p:nvPr/>
        </p:nvSpPr>
        <p:spPr>
          <a:xfrm rot="0">
            <a:off x="6356877" y="7030829"/>
            <a:ext cx="332816" cy="382905"/>
          </a:xfrm>
          <a:prstGeom prst="rect">
            <a:avLst/>
          </a:prstGeom>
        </p:spPr>
        <p:txBody>
          <a:bodyPr anchor="t" rtlCol="false" tIns="0" lIns="0" bIns="0" rIns="0">
            <a:spAutoFit/>
          </a:bodyPr>
          <a:lstStyle/>
          <a:p>
            <a:pPr algn="l">
              <a:lnSpc>
                <a:spcPts val="3299"/>
              </a:lnSpc>
            </a:pPr>
            <a:r>
              <a:rPr lang="en-US" sz="2199" b="true">
                <a:solidFill>
                  <a:srgbClr val="000000"/>
                </a:solidFill>
                <a:latin typeface="Open Sans Bold"/>
                <a:ea typeface="Open Sans Bold"/>
                <a:cs typeface="Open Sans Bold"/>
                <a:sym typeface="Open Sans Bold"/>
              </a:rPr>
              <a:t>4</a:t>
            </a:r>
          </a:p>
        </p:txBody>
      </p:sp>
      <p:sp>
        <p:nvSpPr>
          <p:cNvPr name="TextBox 33" id="33"/>
          <p:cNvSpPr txBox="true"/>
          <p:nvPr/>
        </p:nvSpPr>
        <p:spPr>
          <a:xfrm rot="0">
            <a:off x="11995544" y="5338873"/>
            <a:ext cx="876592" cy="382905"/>
          </a:xfrm>
          <a:prstGeom prst="rect">
            <a:avLst/>
          </a:prstGeom>
        </p:spPr>
        <p:txBody>
          <a:bodyPr anchor="t" rtlCol="false" tIns="0" lIns="0" bIns="0" rIns="0">
            <a:spAutoFit/>
          </a:bodyPr>
          <a:lstStyle/>
          <a:p>
            <a:pPr algn="l">
              <a:lnSpc>
                <a:spcPts val="3299"/>
              </a:lnSpc>
            </a:pPr>
            <a:r>
              <a:rPr lang="en-US" sz="2199" b="true">
                <a:solidFill>
                  <a:srgbClr val="000000"/>
                </a:solidFill>
                <a:latin typeface="Open Sans Bold"/>
                <a:ea typeface="Open Sans Bold"/>
                <a:cs typeface="Open Sans Bold"/>
                <a:sym typeface="Open Sans Bold"/>
              </a:rPr>
              <a:t>9.3</a:t>
            </a:r>
          </a:p>
        </p:txBody>
      </p:sp>
      <p:sp>
        <p:nvSpPr>
          <p:cNvPr name="TextBox 34" id="34"/>
          <p:cNvSpPr txBox="true"/>
          <p:nvPr/>
        </p:nvSpPr>
        <p:spPr>
          <a:xfrm rot="0">
            <a:off x="10109247" y="5323277"/>
            <a:ext cx="332816" cy="382905"/>
          </a:xfrm>
          <a:prstGeom prst="rect">
            <a:avLst/>
          </a:prstGeom>
        </p:spPr>
        <p:txBody>
          <a:bodyPr anchor="t" rtlCol="false" tIns="0" lIns="0" bIns="0" rIns="0">
            <a:spAutoFit/>
          </a:bodyPr>
          <a:lstStyle/>
          <a:p>
            <a:pPr algn="l">
              <a:lnSpc>
                <a:spcPts val="3299"/>
              </a:lnSpc>
            </a:pPr>
            <a:r>
              <a:rPr lang="en-US" sz="2199" b="true">
                <a:solidFill>
                  <a:srgbClr val="000000"/>
                </a:solidFill>
                <a:latin typeface="Open Sans Bold"/>
                <a:ea typeface="Open Sans Bold"/>
                <a:cs typeface="Open Sans Bold"/>
                <a:sym typeface="Open Sans Bold"/>
              </a:rPr>
              <a:t>1</a:t>
            </a:r>
          </a:p>
        </p:txBody>
      </p:sp>
      <p:sp>
        <p:nvSpPr>
          <p:cNvPr name="TextBox 35" id="35"/>
          <p:cNvSpPr txBox="true"/>
          <p:nvPr/>
        </p:nvSpPr>
        <p:spPr>
          <a:xfrm rot="0">
            <a:off x="8287230" y="5323277"/>
            <a:ext cx="332816" cy="382905"/>
          </a:xfrm>
          <a:prstGeom prst="rect">
            <a:avLst/>
          </a:prstGeom>
        </p:spPr>
        <p:txBody>
          <a:bodyPr anchor="t" rtlCol="false" tIns="0" lIns="0" bIns="0" rIns="0">
            <a:spAutoFit/>
          </a:bodyPr>
          <a:lstStyle/>
          <a:p>
            <a:pPr algn="l">
              <a:lnSpc>
                <a:spcPts val="3299"/>
              </a:lnSpc>
            </a:pPr>
            <a:r>
              <a:rPr lang="en-US" sz="2199" b="true">
                <a:solidFill>
                  <a:srgbClr val="000000"/>
                </a:solidFill>
                <a:latin typeface="Open Sans Bold"/>
                <a:ea typeface="Open Sans Bold"/>
                <a:cs typeface="Open Sans Bold"/>
                <a:sym typeface="Open Sans Bold"/>
              </a:rPr>
              <a:t>3</a:t>
            </a:r>
          </a:p>
        </p:txBody>
      </p:sp>
      <p:sp>
        <p:nvSpPr>
          <p:cNvPr name="TextBox 36" id="36"/>
          <p:cNvSpPr txBox="true"/>
          <p:nvPr/>
        </p:nvSpPr>
        <p:spPr>
          <a:xfrm rot="0">
            <a:off x="6363739" y="5338873"/>
            <a:ext cx="332816" cy="792480"/>
          </a:xfrm>
          <a:prstGeom prst="rect">
            <a:avLst/>
          </a:prstGeom>
        </p:spPr>
        <p:txBody>
          <a:bodyPr anchor="t" rtlCol="false" tIns="0" lIns="0" bIns="0" rIns="0">
            <a:spAutoFit/>
          </a:bodyPr>
          <a:lstStyle/>
          <a:p>
            <a:pPr algn="l">
              <a:lnSpc>
                <a:spcPts val="3299"/>
              </a:lnSpc>
            </a:pPr>
            <a:r>
              <a:rPr lang="en-US" sz="2199" b="true">
                <a:solidFill>
                  <a:srgbClr val="000000"/>
                </a:solidFill>
                <a:latin typeface="Open Sans Bold"/>
                <a:ea typeface="Open Sans Bold"/>
                <a:cs typeface="Open Sans Bold"/>
                <a:sym typeface="Open Sans Bold"/>
              </a:rPr>
              <a:t>5</a:t>
            </a:r>
          </a:p>
          <a:p>
            <a:pPr algn="l">
              <a:lnSpc>
                <a:spcPts val="3299"/>
              </a:lnSpc>
            </a:pPr>
          </a:p>
        </p:txBody>
      </p:sp>
      <p:sp>
        <p:nvSpPr>
          <p:cNvPr name="TextBox 37" id="37"/>
          <p:cNvSpPr txBox="true"/>
          <p:nvPr/>
        </p:nvSpPr>
        <p:spPr>
          <a:xfrm rot="0">
            <a:off x="13662712" y="5002530"/>
            <a:ext cx="3004110" cy="1202055"/>
          </a:xfrm>
          <a:prstGeom prst="rect">
            <a:avLst/>
          </a:prstGeom>
        </p:spPr>
        <p:txBody>
          <a:bodyPr anchor="t" rtlCol="false" tIns="0" lIns="0" bIns="0" rIns="0">
            <a:spAutoFit/>
          </a:bodyPr>
          <a:lstStyle/>
          <a:p>
            <a:pPr algn="l">
              <a:lnSpc>
                <a:spcPts val="3299"/>
              </a:lnSpc>
            </a:pPr>
            <a:r>
              <a:rPr lang="en-US" sz="2199">
                <a:solidFill>
                  <a:srgbClr val="000000"/>
                </a:solidFill>
                <a:latin typeface="Open Sans"/>
                <a:ea typeface="Open Sans"/>
                <a:cs typeface="Open Sans"/>
                <a:sym typeface="Open Sans"/>
              </a:rPr>
              <a:t>Highest priority: Builds awareness, trust, and messaging clarity.</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17314" y="3165021"/>
            <a:ext cx="14290017" cy="6019048"/>
            <a:chOff x="0" y="0"/>
            <a:chExt cx="19053356" cy="8025398"/>
          </a:xfrm>
        </p:grpSpPr>
        <p:sp>
          <p:nvSpPr>
            <p:cNvPr name="AutoShape 3" id="3"/>
            <p:cNvSpPr/>
            <p:nvPr/>
          </p:nvSpPr>
          <p:spPr>
            <a:xfrm>
              <a:off x="22692" y="15128"/>
              <a:ext cx="19030663" cy="0"/>
            </a:xfrm>
            <a:prstGeom prst="line">
              <a:avLst/>
            </a:prstGeom>
            <a:ln cap="rnd" w="12700">
              <a:solidFill>
                <a:srgbClr val="000000"/>
              </a:solidFill>
              <a:prstDash val="solid"/>
              <a:headEnd type="none" len="sm" w="sm"/>
              <a:tailEnd type="none" len="sm" w="sm"/>
            </a:ln>
          </p:spPr>
        </p:sp>
        <p:sp>
          <p:nvSpPr>
            <p:cNvPr name="AutoShape 4" id="4"/>
            <p:cNvSpPr/>
            <p:nvPr/>
          </p:nvSpPr>
          <p:spPr>
            <a:xfrm>
              <a:off x="22692" y="5344214"/>
              <a:ext cx="19017952" cy="0"/>
            </a:xfrm>
            <a:prstGeom prst="line">
              <a:avLst/>
            </a:prstGeom>
            <a:ln cap="rnd" w="12700">
              <a:solidFill>
                <a:srgbClr val="000000"/>
              </a:solidFill>
              <a:prstDash val="solid"/>
              <a:headEnd type="none" len="sm" w="sm"/>
              <a:tailEnd type="none" len="sm" w="sm"/>
            </a:ln>
          </p:spPr>
        </p:sp>
        <p:sp>
          <p:nvSpPr>
            <p:cNvPr name="AutoShape 5" id="5"/>
            <p:cNvSpPr/>
            <p:nvPr/>
          </p:nvSpPr>
          <p:spPr>
            <a:xfrm>
              <a:off x="22692" y="6677242"/>
              <a:ext cx="19030663" cy="0"/>
            </a:xfrm>
            <a:prstGeom prst="line">
              <a:avLst/>
            </a:prstGeom>
            <a:ln cap="rnd" w="12700">
              <a:solidFill>
                <a:srgbClr val="000000"/>
              </a:solidFill>
              <a:prstDash val="solid"/>
              <a:headEnd type="none" len="sm" w="sm"/>
              <a:tailEnd type="none" len="sm" w="sm"/>
            </a:ln>
          </p:spPr>
        </p:sp>
        <p:sp>
          <p:nvSpPr>
            <p:cNvPr name="AutoShape 6" id="6"/>
            <p:cNvSpPr/>
            <p:nvPr/>
          </p:nvSpPr>
          <p:spPr>
            <a:xfrm>
              <a:off x="22692" y="2678158"/>
              <a:ext cx="19030663" cy="0"/>
            </a:xfrm>
            <a:prstGeom prst="line">
              <a:avLst/>
            </a:prstGeom>
            <a:ln cap="rnd" w="12700">
              <a:solidFill>
                <a:srgbClr val="000000"/>
              </a:solidFill>
              <a:prstDash val="solid"/>
              <a:headEnd type="none" len="sm" w="sm"/>
              <a:tailEnd type="none" len="sm" w="sm"/>
            </a:ln>
          </p:spPr>
        </p:sp>
        <p:sp>
          <p:nvSpPr>
            <p:cNvPr name="AutoShape 7" id="7"/>
            <p:cNvSpPr/>
            <p:nvPr/>
          </p:nvSpPr>
          <p:spPr>
            <a:xfrm rot="0">
              <a:off x="22692" y="21478"/>
              <a:ext cx="19030663" cy="1317302"/>
            </a:xfrm>
            <a:prstGeom prst="rect">
              <a:avLst/>
            </a:prstGeom>
            <a:solidFill>
              <a:srgbClr val="FF862F"/>
            </a:solidFill>
          </p:spPr>
        </p:sp>
        <p:sp>
          <p:nvSpPr>
            <p:cNvPr name="AutoShape 8" id="8"/>
            <p:cNvSpPr/>
            <p:nvPr/>
          </p:nvSpPr>
          <p:spPr>
            <a:xfrm>
              <a:off x="7564" y="1345130"/>
              <a:ext cx="19033091" cy="0"/>
            </a:xfrm>
            <a:prstGeom prst="line">
              <a:avLst/>
            </a:prstGeom>
            <a:ln cap="rnd" w="12700">
              <a:solidFill>
                <a:srgbClr val="000000"/>
              </a:solidFill>
              <a:prstDash val="solid"/>
              <a:headEnd type="none" len="sm" w="sm"/>
              <a:tailEnd type="none" len="sm" w="sm"/>
            </a:ln>
          </p:spPr>
        </p:sp>
        <p:sp>
          <p:nvSpPr>
            <p:cNvPr name="AutoShape 9" id="9"/>
            <p:cNvSpPr/>
            <p:nvPr/>
          </p:nvSpPr>
          <p:spPr>
            <a:xfrm>
              <a:off x="22692" y="4011186"/>
              <a:ext cx="19030663" cy="0"/>
            </a:xfrm>
            <a:prstGeom prst="line">
              <a:avLst/>
            </a:prstGeom>
            <a:ln cap="rnd" w="12700">
              <a:solidFill>
                <a:srgbClr val="000000"/>
              </a:solidFill>
              <a:prstDash val="solid"/>
              <a:headEnd type="none" len="sm" w="sm"/>
              <a:tailEnd type="none" len="sm" w="sm"/>
            </a:ln>
          </p:spPr>
        </p:sp>
        <p:sp>
          <p:nvSpPr>
            <p:cNvPr name="AutoShape 10" id="10"/>
            <p:cNvSpPr/>
            <p:nvPr/>
          </p:nvSpPr>
          <p:spPr>
            <a:xfrm>
              <a:off x="7564" y="0"/>
              <a:ext cx="0" cy="8025398"/>
            </a:xfrm>
            <a:prstGeom prst="line">
              <a:avLst/>
            </a:prstGeom>
            <a:ln cap="rnd" w="12700">
              <a:solidFill>
                <a:srgbClr val="000000"/>
              </a:solidFill>
              <a:prstDash val="solid"/>
              <a:headEnd type="none" len="sm" w="sm"/>
              <a:tailEnd type="none" len="sm" w="sm"/>
            </a:ln>
          </p:spPr>
        </p:sp>
        <p:sp>
          <p:nvSpPr>
            <p:cNvPr name="AutoShape 11" id="11"/>
            <p:cNvSpPr/>
            <p:nvPr/>
          </p:nvSpPr>
          <p:spPr>
            <a:xfrm>
              <a:off x="4531070" y="15128"/>
              <a:ext cx="0" cy="7988791"/>
            </a:xfrm>
            <a:prstGeom prst="line">
              <a:avLst/>
            </a:prstGeom>
            <a:ln cap="rnd" w="12700">
              <a:solidFill>
                <a:srgbClr val="000000"/>
              </a:solidFill>
              <a:prstDash val="solid"/>
              <a:headEnd type="none" len="sm" w="sm"/>
              <a:tailEnd type="none" len="sm" w="sm"/>
            </a:ln>
          </p:spPr>
        </p:sp>
        <p:sp>
          <p:nvSpPr>
            <p:cNvPr name="AutoShape 12" id="12"/>
            <p:cNvSpPr/>
            <p:nvPr/>
          </p:nvSpPr>
          <p:spPr>
            <a:xfrm>
              <a:off x="0" y="8010269"/>
              <a:ext cx="19053356" cy="0"/>
            </a:xfrm>
            <a:prstGeom prst="line">
              <a:avLst/>
            </a:prstGeom>
            <a:ln cap="rnd" w="12700">
              <a:solidFill>
                <a:srgbClr val="000000"/>
              </a:solidFill>
              <a:prstDash val="solid"/>
              <a:headEnd type="none" len="sm" w="sm"/>
              <a:tailEnd type="none" len="sm" w="sm"/>
            </a:ln>
          </p:spPr>
        </p:sp>
        <p:sp>
          <p:nvSpPr>
            <p:cNvPr name="AutoShape 13" id="13"/>
            <p:cNvSpPr/>
            <p:nvPr/>
          </p:nvSpPr>
          <p:spPr>
            <a:xfrm>
              <a:off x="11780260" y="7564"/>
              <a:ext cx="0" cy="7996355"/>
            </a:xfrm>
            <a:prstGeom prst="line">
              <a:avLst/>
            </a:prstGeom>
            <a:ln cap="rnd" w="12700">
              <a:solidFill>
                <a:srgbClr val="000000"/>
              </a:solidFill>
              <a:prstDash val="solid"/>
              <a:headEnd type="none" len="sm" w="sm"/>
              <a:tailEnd type="none" len="sm" w="sm"/>
            </a:ln>
          </p:spPr>
        </p:sp>
        <p:sp>
          <p:nvSpPr>
            <p:cNvPr name="AutoShape 14" id="14"/>
            <p:cNvSpPr/>
            <p:nvPr/>
          </p:nvSpPr>
          <p:spPr>
            <a:xfrm>
              <a:off x="19047006" y="15128"/>
              <a:ext cx="0" cy="8003919"/>
            </a:xfrm>
            <a:prstGeom prst="line">
              <a:avLst/>
            </a:prstGeom>
            <a:ln cap="rnd" w="12700">
              <a:solidFill>
                <a:srgbClr val="000000"/>
              </a:solidFill>
              <a:prstDash val="solid"/>
              <a:headEnd type="none" len="sm" w="sm"/>
              <a:tailEnd type="none" len="sm" w="sm"/>
            </a:ln>
          </p:spPr>
        </p:sp>
      </p:grpSp>
      <p:sp>
        <p:nvSpPr>
          <p:cNvPr name="TextBox 15" id="15"/>
          <p:cNvSpPr txBox="true"/>
          <p:nvPr/>
        </p:nvSpPr>
        <p:spPr>
          <a:xfrm rot="0">
            <a:off x="6251720" y="3314219"/>
            <a:ext cx="2121169" cy="573405"/>
          </a:xfrm>
          <a:prstGeom prst="rect">
            <a:avLst/>
          </a:prstGeom>
        </p:spPr>
        <p:txBody>
          <a:bodyPr anchor="t" rtlCol="false" tIns="0" lIns="0" bIns="0" rIns="0">
            <a:spAutoFit/>
          </a:bodyPr>
          <a:lstStyle/>
          <a:p>
            <a:pPr algn="ctr" marL="0" indent="0" lvl="0">
              <a:lnSpc>
                <a:spcPts val="4619"/>
              </a:lnSpc>
              <a:spcBef>
                <a:spcPct val="0"/>
              </a:spcBef>
            </a:pPr>
            <a:r>
              <a:rPr lang="en-US" b="true" sz="3299" spc="65">
                <a:solidFill>
                  <a:srgbClr val="FFFFFF"/>
                </a:solidFill>
                <a:latin typeface="HK Grotesk Semi-Bold"/>
                <a:ea typeface="HK Grotesk Semi-Bold"/>
                <a:cs typeface="HK Grotesk Semi-Bold"/>
                <a:sym typeface="HK Grotesk Semi-Bold"/>
              </a:rPr>
              <a:t>Metric</a:t>
            </a:r>
          </a:p>
        </p:txBody>
      </p:sp>
      <p:sp>
        <p:nvSpPr>
          <p:cNvPr name="TextBox 16" id="16"/>
          <p:cNvSpPr txBox="true"/>
          <p:nvPr/>
        </p:nvSpPr>
        <p:spPr>
          <a:xfrm rot="0">
            <a:off x="11297064" y="3323744"/>
            <a:ext cx="3128856" cy="530860"/>
          </a:xfrm>
          <a:prstGeom prst="rect">
            <a:avLst/>
          </a:prstGeom>
        </p:spPr>
        <p:txBody>
          <a:bodyPr anchor="t" rtlCol="false" tIns="0" lIns="0" bIns="0" rIns="0">
            <a:spAutoFit/>
          </a:bodyPr>
          <a:lstStyle/>
          <a:p>
            <a:pPr algn="ctr" marL="0" indent="0" lvl="0">
              <a:lnSpc>
                <a:spcPts val="4339"/>
              </a:lnSpc>
              <a:spcBef>
                <a:spcPct val="0"/>
              </a:spcBef>
            </a:pPr>
            <a:r>
              <a:rPr lang="en-US" b="true" sz="3099" spc="61">
                <a:solidFill>
                  <a:srgbClr val="FFFFFF"/>
                </a:solidFill>
                <a:latin typeface="HK Grotesk Semi-Bold"/>
                <a:ea typeface="HK Grotesk Semi-Bold"/>
                <a:cs typeface="HK Grotesk Semi-Bold"/>
                <a:sym typeface="HK Grotesk Semi-Bold"/>
              </a:rPr>
              <a:t>Why it Matters </a:t>
            </a:r>
          </a:p>
        </p:txBody>
      </p:sp>
      <p:sp>
        <p:nvSpPr>
          <p:cNvPr name="TextBox 17" id="17"/>
          <p:cNvSpPr txBox="true"/>
          <p:nvPr/>
        </p:nvSpPr>
        <p:spPr>
          <a:xfrm rot="0">
            <a:off x="1569759" y="8408285"/>
            <a:ext cx="2905669" cy="481330"/>
          </a:xfrm>
          <a:prstGeom prst="rect">
            <a:avLst/>
          </a:prstGeom>
        </p:spPr>
        <p:txBody>
          <a:bodyPr anchor="t" rtlCol="false" tIns="0" lIns="0" bIns="0" rIns="0">
            <a:spAutoFit/>
          </a:bodyPr>
          <a:lstStyle/>
          <a:p>
            <a:pPr algn="ctr" marL="0" indent="0" lvl="0">
              <a:lnSpc>
                <a:spcPts val="3919"/>
              </a:lnSpc>
              <a:spcBef>
                <a:spcPct val="0"/>
              </a:spcBef>
            </a:pPr>
            <a:r>
              <a:rPr lang="en-US" b="true" sz="2799" spc="55">
                <a:solidFill>
                  <a:srgbClr val="000000"/>
                </a:solidFill>
                <a:latin typeface="HK Grotesk Medium"/>
                <a:ea typeface="HK Grotesk Medium"/>
                <a:cs typeface="HK Grotesk Medium"/>
                <a:sym typeface="HK Grotesk Medium"/>
              </a:rPr>
              <a:t>Trus</a:t>
            </a:r>
            <a:r>
              <a:rPr lang="en-US" b="true" sz="2799" spc="55">
                <a:solidFill>
                  <a:srgbClr val="000000"/>
                </a:solidFill>
                <a:latin typeface="HK Grotesk Medium"/>
                <a:ea typeface="HK Grotesk Medium"/>
                <a:cs typeface="HK Grotesk Medium"/>
                <a:sym typeface="HK Grotesk Medium"/>
              </a:rPr>
              <a:t>t &amp; Quality</a:t>
            </a:r>
          </a:p>
        </p:txBody>
      </p:sp>
      <p:sp>
        <p:nvSpPr>
          <p:cNvPr name="TextBox 18" id="18"/>
          <p:cNvSpPr txBox="true"/>
          <p:nvPr/>
        </p:nvSpPr>
        <p:spPr>
          <a:xfrm rot="0">
            <a:off x="1569759" y="7406241"/>
            <a:ext cx="2905669" cy="481330"/>
          </a:xfrm>
          <a:prstGeom prst="rect">
            <a:avLst/>
          </a:prstGeom>
        </p:spPr>
        <p:txBody>
          <a:bodyPr anchor="t" rtlCol="false" tIns="0" lIns="0" bIns="0" rIns="0">
            <a:spAutoFit/>
          </a:bodyPr>
          <a:lstStyle/>
          <a:p>
            <a:pPr algn="ctr" marL="0" indent="0" lvl="0">
              <a:lnSpc>
                <a:spcPts val="3919"/>
              </a:lnSpc>
              <a:spcBef>
                <a:spcPct val="0"/>
              </a:spcBef>
            </a:pPr>
            <a:r>
              <a:rPr lang="en-US" b="true" sz="2799" spc="55">
                <a:solidFill>
                  <a:srgbClr val="000000"/>
                </a:solidFill>
                <a:latin typeface="HK Grotesk Medium"/>
                <a:ea typeface="HK Grotesk Medium"/>
                <a:cs typeface="HK Grotesk Medium"/>
                <a:sym typeface="HK Grotesk Medium"/>
              </a:rPr>
              <a:t>Ref</a:t>
            </a:r>
            <a:r>
              <a:rPr lang="en-US" b="true" sz="2799" spc="55">
                <a:solidFill>
                  <a:srgbClr val="000000"/>
                </a:solidFill>
                <a:latin typeface="HK Grotesk Medium"/>
                <a:ea typeface="HK Grotesk Medium"/>
                <a:cs typeface="HK Grotesk Medium"/>
                <a:sym typeface="HK Grotesk Medium"/>
              </a:rPr>
              <a:t>erral Success</a:t>
            </a:r>
          </a:p>
        </p:txBody>
      </p:sp>
      <p:sp>
        <p:nvSpPr>
          <p:cNvPr name="TextBox 19" id="19"/>
          <p:cNvSpPr txBox="true"/>
          <p:nvPr/>
        </p:nvSpPr>
        <p:spPr>
          <a:xfrm rot="0">
            <a:off x="1569759" y="6452325"/>
            <a:ext cx="2905669" cy="481330"/>
          </a:xfrm>
          <a:prstGeom prst="rect">
            <a:avLst/>
          </a:prstGeom>
        </p:spPr>
        <p:txBody>
          <a:bodyPr anchor="t" rtlCol="false" tIns="0" lIns="0" bIns="0" rIns="0">
            <a:spAutoFit/>
          </a:bodyPr>
          <a:lstStyle/>
          <a:p>
            <a:pPr algn="ctr" marL="0" indent="0" lvl="0">
              <a:lnSpc>
                <a:spcPts val="3919"/>
              </a:lnSpc>
              <a:spcBef>
                <a:spcPct val="0"/>
              </a:spcBef>
            </a:pPr>
            <a:r>
              <a:rPr lang="en-US" b="true" sz="2799" spc="55">
                <a:solidFill>
                  <a:srgbClr val="000000"/>
                </a:solidFill>
                <a:latin typeface="HK Grotesk Medium"/>
                <a:ea typeface="HK Grotesk Medium"/>
                <a:cs typeface="HK Grotesk Medium"/>
                <a:sym typeface="HK Grotesk Medium"/>
              </a:rPr>
              <a:t>R</a:t>
            </a:r>
            <a:r>
              <a:rPr lang="en-US" b="true" sz="2799" spc="55">
                <a:solidFill>
                  <a:srgbClr val="000000"/>
                </a:solidFill>
                <a:latin typeface="HK Grotesk Medium"/>
                <a:ea typeface="HK Grotesk Medium"/>
                <a:cs typeface="HK Grotesk Medium"/>
                <a:sym typeface="HK Grotesk Medium"/>
              </a:rPr>
              <a:t>etention</a:t>
            </a:r>
          </a:p>
        </p:txBody>
      </p:sp>
      <p:sp>
        <p:nvSpPr>
          <p:cNvPr name="TextBox 20" id="20"/>
          <p:cNvSpPr txBox="true"/>
          <p:nvPr/>
        </p:nvSpPr>
        <p:spPr>
          <a:xfrm rot="0">
            <a:off x="1569759" y="5405982"/>
            <a:ext cx="2905669" cy="481330"/>
          </a:xfrm>
          <a:prstGeom prst="rect">
            <a:avLst/>
          </a:prstGeom>
        </p:spPr>
        <p:txBody>
          <a:bodyPr anchor="t" rtlCol="false" tIns="0" lIns="0" bIns="0" rIns="0">
            <a:spAutoFit/>
          </a:bodyPr>
          <a:lstStyle/>
          <a:p>
            <a:pPr algn="ctr" marL="0" indent="0" lvl="0">
              <a:lnSpc>
                <a:spcPts val="3919"/>
              </a:lnSpc>
              <a:spcBef>
                <a:spcPct val="0"/>
              </a:spcBef>
            </a:pPr>
            <a:r>
              <a:rPr lang="en-US" b="true" sz="2799" spc="55">
                <a:solidFill>
                  <a:srgbClr val="000000"/>
                </a:solidFill>
                <a:latin typeface="HK Grotesk Medium"/>
                <a:ea typeface="HK Grotesk Medium"/>
                <a:cs typeface="HK Grotesk Medium"/>
                <a:sym typeface="HK Grotesk Medium"/>
              </a:rPr>
              <a:t>E</a:t>
            </a:r>
            <a:r>
              <a:rPr lang="en-US" b="true" sz="2799" spc="55">
                <a:solidFill>
                  <a:srgbClr val="000000"/>
                </a:solidFill>
                <a:latin typeface="HK Grotesk Medium"/>
                <a:ea typeface="HK Grotesk Medium"/>
                <a:cs typeface="HK Grotesk Medium"/>
                <a:sym typeface="HK Grotesk Medium"/>
              </a:rPr>
              <a:t>ngagement</a:t>
            </a:r>
          </a:p>
        </p:txBody>
      </p:sp>
      <p:sp>
        <p:nvSpPr>
          <p:cNvPr name="TextBox 21" id="21"/>
          <p:cNvSpPr txBox="true"/>
          <p:nvPr/>
        </p:nvSpPr>
        <p:spPr>
          <a:xfrm rot="0">
            <a:off x="1569759" y="4405583"/>
            <a:ext cx="2905669" cy="481330"/>
          </a:xfrm>
          <a:prstGeom prst="rect">
            <a:avLst/>
          </a:prstGeom>
        </p:spPr>
        <p:txBody>
          <a:bodyPr anchor="t" rtlCol="false" tIns="0" lIns="0" bIns="0" rIns="0">
            <a:spAutoFit/>
          </a:bodyPr>
          <a:lstStyle/>
          <a:p>
            <a:pPr algn="ctr" marL="0" indent="0" lvl="0">
              <a:lnSpc>
                <a:spcPts val="3919"/>
              </a:lnSpc>
              <a:spcBef>
                <a:spcPct val="0"/>
              </a:spcBef>
            </a:pPr>
            <a:r>
              <a:rPr lang="en-US" b="true" sz="2799" spc="55">
                <a:solidFill>
                  <a:srgbClr val="000000"/>
                </a:solidFill>
                <a:latin typeface="HK Grotesk Medium"/>
                <a:ea typeface="HK Grotesk Medium"/>
                <a:cs typeface="HK Grotesk Medium"/>
                <a:sym typeface="HK Grotesk Medium"/>
              </a:rPr>
              <a:t>Awar</a:t>
            </a:r>
            <a:r>
              <a:rPr lang="en-US" b="true" sz="2799" spc="55">
                <a:solidFill>
                  <a:srgbClr val="000000"/>
                </a:solidFill>
                <a:latin typeface="HK Grotesk Medium"/>
                <a:ea typeface="HK Grotesk Medium"/>
                <a:cs typeface="HK Grotesk Medium"/>
                <a:sym typeface="HK Grotesk Medium"/>
              </a:rPr>
              <a:t>eness</a:t>
            </a:r>
          </a:p>
        </p:txBody>
      </p:sp>
      <p:sp>
        <p:nvSpPr>
          <p:cNvPr name="TextBox 22" id="22"/>
          <p:cNvSpPr txBox="true"/>
          <p:nvPr/>
        </p:nvSpPr>
        <p:spPr>
          <a:xfrm rot="0">
            <a:off x="4960150" y="4044152"/>
            <a:ext cx="5025343" cy="1202055"/>
          </a:xfrm>
          <a:prstGeom prst="rect">
            <a:avLst/>
          </a:prstGeom>
        </p:spPr>
        <p:txBody>
          <a:bodyPr anchor="t" rtlCol="false" tIns="0" lIns="0" bIns="0" rIns="0">
            <a:spAutoFit/>
          </a:bodyPr>
          <a:lstStyle/>
          <a:p>
            <a:pPr algn="ctr">
              <a:lnSpc>
                <a:spcPts val="3299"/>
              </a:lnSpc>
            </a:pPr>
          </a:p>
          <a:p>
            <a:pPr algn="ctr">
              <a:lnSpc>
                <a:spcPts val="3299"/>
              </a:lnSpc>
            </a:pPr>
            <a:r>
              <a:rPr lang="en-US" sz="2199">
                <a:solidFill>
                  <a:srgbClr val="000000"/>
                </a:solidFill>
                <a:latin typeface="Open Sans"/>
                <a:ea typeface="Open Sans"/>
                <a:cs typeface="Open Sans"/>
                <a:sym typeface="Open Sans"/>
              </a:rPr>
              <a:t>% direct visits</a:t>
            </a:r>
            <a:r>
              <a:rPr lang="en-US" sz="2199">
                <a:solidFill>
                  <a:srgbClr val="000000"/>
                </a:solidFill>
                <a:latin typeface="Open Sans"/>
                <a:ea typeface="Open Sans"/>
                <a:cs typeface="Open Sans"/>
                <a:sym typeface="Open Sans"/>
              </a:rPr>
              <a:t>, Guide TV views</a:t>
            </a:r>
          </a:p>
          <a:p>
            <a:pPr algn="ctr">
              <a:lnSpc>
                <a:spcPts val="3299"/>
              </a:lnSpc>
            </a:pPr>
          </a:p>
        </p:txBody>
      </p:sp>
      <p:sp>
        <p:nvSpPr>
          <p:cNvPr name="TextBox 23" id="23"/>
          <p:cNvSpPr txBox="true"/>
          <p:nvPr/>
        </p:nvSpPr>
        <p:spPr>
          <a:xfrm rot="0">
            <a:off x="4960150" y="5248710"/>
            <a:ext cx="4849604" cy="792480"/>
          </a:xfrm>
          <a:prstGeom prst="rect">
            <a:avLst/>
          </a:prstGeom>
        </p:spPr>
        <p:txBody>
          <a:bodyPr anchor="t" rtlCol="false" tIns="0" lIns="0" bIns="0" rIns="0">
            <a:spAutoFit/>
          </a:bodyPr>
          <a:lstStyle/>
          <a:p>
            <a:pPr algn="ctr">
              <a:lnSpc>
                <a:spcPts val="3299"/>
              </a:lnSpc>
            </a:pPr>
            <a:r>
              <a:rPr lang="en-US" sz="2199">
                <a:solidFill>
                  <a:srgbClr val="000000"/>
                </a:solidFill>
                <a:latin typeface="Open Sans"/>
                <a:ea typeface="Open Sans"/>
                <a:cs typeface="Open Sans"/>
                <a:sym typeface="Open Sans"/>
              </a:rPr>
              <a:t>Weekly active users</a:t>
            </a:r>
            <a:r>
              <a:rPr lang="en-US" sz="2199">
                <a:solidFill>
                  <a:srgbClr val="000000"/>
                </a:solidFill>
                <a:latin typeface="Open Sans"/>
                <a:ea typeface="Open Sans"/>
                <a:cs typeface="Open Sans"/>
                <a:sym typeface="Open Sans"/>
              </a:rPr>
              <a:t>, avg. session duration</a:t>
            </a:r>
          </a:p>
        </p:txBody>
      </p:sp>
      <p:sp>
        <p:nvSpPr>
          <p:cNvPr name="TextBox 24" id="24"/>
          <p:cNvSpPr txBox="true"/>
          <p:nvPr/>
        </p:nvSpPr>
        <p:spPr>
          <a:xfrm rot="0">
            <a:off x="4960150" y="6248481"/>
            <a:ext cx="5025343" cy="792480"/>
          </a:xfrm>
          <a:prstGeom prst="rect">
            <a:avLst/>
          </a:prstGeom>
        </p:spPr>
        <p:txBody>
          <a:bodyPr anchor="t" rtlCol="false" tIns="0" lIns="0" bIns="0" rIns="0">
            <a:spAutoFit/>
          </a:bodyPr>
          <a:lstStyle/>
          <a:p>
            <a:pPr algn="ctr">
              <a:lnSpc>
                <a:spcPts val="3299"/>
              </a:lnSpc>
            </a:pPr>
            <a:r>
              <a:rPr lang="en-US" sz="2199">
                <a:solidFill>
                  <a:srgbClr val="000000"/>
                </a:solidFill>
                <a:latin typeface="Open Sans"/>
                <a:ea typeface="Open Sans"/>
                <a:cs typeface="Open Sans"/>
                <a:sym typeface="Open Sans"/>
              </a:rPr>
              <a:t>Monthly retention, churn after </a:t>
            </a:r>
            <a:r>
              <a:rPr lang="en-US" sz="2199">
                <a:solidFill>
                  <a:srgbClr val="000000"/>
                </a:solidFill>
                <a:latin typeface="Open Sans"/>
                <a:ea typeface="Open Sans"/>
                <a:cs typeface="Open Sans"/>
                <a:sym typeface="Open Sans"/>
              </a:rPr>
              <a:t>1st referral</a:t>
            </a:r>
          </a:p>
        </p:txBody>
      </p:sp>
      <p:sp>
        <p:nvSpPr>
          <p:cNvPr name="TextBox 25" id="25"/>
          <p:cNvSpPr txBox="true"/>
          <p:nvPr/>
        </p:nvSpPr>
        <p:spPr>
          <a:xfrm rot="0">
            <a:off x="4960150" y="7248252"/>
            <a:ext cx="5025343" cy="792480"/>
          </a:xfrm>
          <a:prstGeom prst="rect">
            <a:avLst/>
          </a:prstGeom>
        </p:spPr>
        <p:txBody>
          <a:bodyPr anchor="t" rtlCol="false" tIns="0" lIns="0" bIns="0" rIns="0">
            <a:spAutoFit/>
          </a:bodyPr>
          <a:lstStyle/>
          <a:p>
            <a:pPr algn="ctr">
              <a:lnSpc>
                <a:spcPts val="3299"/>
              </a:lnSpc>
            </a:pPr>
            <a:r>
              <a:rPr lang="en-US" sz="2199">
                <a:solidFill>
                  <a:srgbClr val="000000"/>
                </a:solidFill>
                <a:latin typeface="Open Sans"/>
                <a:ea typeface="Open Sans"/>
                <a:cs typeface="Open Sans"/>
                <a:sym typeface="Open Sans"/>
              </a:rPr>
              <a:t>Response rate</a:t>
            </a:r>
            <a:r>
              <a:rPr lang="en-US" sz="2199">
                <a:solidFill>
                  <a:srgbClr val="000000"/>
                </a:solidFill>
                <a:latin typeface="Open Sans"/>
                <a:ea typeface="Open Sans"/>
                <a:cs typeface="Open Sans"/>
                <a:sym typeface="Open Sans"/>
              </a:rPr>
              <a:t>, referral→interview→offer conversion</a:t>
            </a:r>
          </a:p>
        </p:txBody>
      </p:sp>
      <p:sp>
        <p:nvSpPr>
          <p:cNvPr name="TextBox 26" id="26"/>
          <p:cNvSpPr txBox="true"/>
          <p:nvPr/>
        </p:nvSpPr>
        <p:spPr>
          <a:xfrm rot="0">
            <a:off x="4960150" y="8248023"/>
            <a:ext cx="5025343" cy="792480"/>
          </a:xfrm>
          <a:prstGeom prst="rect">
            <a:avLst/>
          </a:prstGeom>
        </p:spPr>
        <p:txBody>
          <a:bodyPr anchor="t" rtlCol="false" tIns="0" lIns="0" bIns="0" rIns="0">
            <a:spAutoFit/>
          </a:bodyPr>
          <a:lstStyle/>
          <a:p>
            <a:pPr algn="ctr">
              <a:lnSpc>
                <a:spcPts val="3299"/>
              </a:lnSpc>
            </a:pPr>
            <a:r>
              <a:rPr lang="en-US" sz="2199">
                <a:solidFill>
                  <a:srgbClr val="000000"/>
                </a:solidFill>
                <a:latin typeface="Open Sans"/>
                <a:ea typeface="Open Sans"/>
                <a:cs typeface="Open Sans"/>
                <a:sym typeface="Open Sans"/>
              </a:rPr>
              <a:t>Candidate NPS, positive video feedback</a:t>
            </a:r>
            <a:r>
              <a:rPr lang="en-US" sz="2199">
                <a:solidFill>
                  <a:srgbClr val="000000"/>
                </a:solidFill>
                <a:latin typeface="Open Sans"/>
                <a:ea typeface="Open Sans"/>
                <a:cs typeface="Open Sans"/>
                <a:sym typeface="Open Sans"/>
              </a:rPr>
              <a:t>, employer satisfaction</a:t>
            </a:r>
          </a:p>
        </p:txBody>
      </p:sp>
      <p:sp>
        <p:nvSpPr>
          <p:cNvPr name="TextBox 27" id="27"/>
          <p:cNvSpPr txBox="true"/>
          <p:nvPr/>
        </p:nvSpPr>
        <p:spPr>
          <a:xfrm rot="0">
            <a:off x="10392279" y="4248939"/>
            <a:ext cx="4938425" cy="792480"/>
          </a:xfrm>
          <a:prstGeom prst="rect">
            <a:avLst/>
          </a:prstGeom>
        </p:spPr>
        <p:txBody>
          <a:bodyPr anchor="t" rtlCol="false" tIns="0" lIns="0" bIns="0" rIns="0">
            <a:spAutoFit/>
          </a:bodyPr>
          <a:lstStyle/>
          <a:p>
            <a:pPr algn="ctr">
              <a:lnSpc>
                <a:spcPts val="3299"/>
              </a:lnSpc>
            </a:pPr>
            <a:r>
              <a:rPr lang="en-US" sz="2199">
                <a:solidFill>
                  <a:srgbClr val="000000"/>
                </a:solidFill>
                <a:latin typeface="Open Sans"/>
                <a:ea typeface="Open Sans"/>
                <a:cs typeface="Open Sans"/>
                <a:sym typeface="Open Sans"/>
              </a:rPr>
              <a:t>Measures brand reach and candidate understanding of Weekday’s model.</a:t>
            </a:r>
          </a:p>
        </p:txBody>
      </p:sp>
      <p:sp>
        <p:nvSpPr>
          <p:cNvPr name="TextBox 28" id="28"/>
          <p:cNvSpPr txBox="true"/>
          <p:nvPr/>
        </p:nvSpPr>
        <p:spPr>
          <a:xfrm rot="0">
            <a:off x="10392279" y="5248710"/>
            <a:ext cx="4938425" cy="792480"/>
          </a:xfrm>
          <a:prstGeom prst="rect">
            <a:avLst/>
          </a:prstGeom>
        </p:spPr>
        <p:txBody>
          <a:bodyPr anchor="t" rtlCol="false" tIns="0" lIns="0" bIns="0" rIns="0">
            <a:spAutoFit/>
          </a:bodyPr>
          <a:lstStyle/>
          <a:p>
            <a:pPr algn="ctr">
              <a:lnSpc>
                <a:spcPts val="3299"/>
              </a:lnSpc>
            </a:pPr>
            <a:r>
              <a:rPr lang="en-US" sz="2199">
                <a:solidFill>
                  <a:srgbClr val="000000"/>
                </a:solidFill>
                <a:latin typeface="Open Sans"/>
                <a:ea typeface="Open Sans"/>
                <a:cs typeface="Open Sans"/>
                <a:sym typeface="Open Sans"/>
              </a:rPr>
              <a:t>Shows if users explore features beyond job listings.</a:t>
            </a:r>
          </a:p>
        </p:txBody>
      </p:sp>
      <p:sp>
        <p:nvSpPr>
          <p:cNvPr name="TextBox 29" id="29"/>
          <p:cNvSpPr txBox="true"/>
          <p:nvPr/>
        </p:nvSpPr>
        <p:spPr>
          <a:xfrm rot="0">
            <a:off x="10392279" y="6248481"/>
            <a:ext cx="5215051" cy="792480"/>
          </a:xfrm>
          <a:prstGeom prst="rect">
            <a:avLst/>
          </a:prstGeom>
        </p:spPr>
        <p:txBody>
          <a:bodyPr anchor="t" rtlCol="false" tIns="0" lIns="0" bIns="0" rIns="0">
            <a:spAutoFit/>
          </a:bodyPr>
          <a:lstStyle/>
          <a:p>
            <a:pPr algn="ctr">
              <a:lnSpc>
                <a:spcPts val="3299"/>
              </a:lnSpc>
            </a:pPr>
            <a:r>
              <a:rPr lang="en-US" sz="2199">
                <a:solidFill>
                  <a:srgbClr val="000000"/>
                </a:solidFill>
                <a:latin typeface="Open Sans"/>
                <a:ea typeface="Open Sans"/>
                <a:cs typeface="Open Sans"/>
                <a:sym typeface="Open Sans"/>
              </a:rPr>
              <a:t>ndicates long-term user value and platform stickiness.</a:t>
            </a:r>
          </a:p>
        </p:txBody>
      </p:sp>
      <p:sp>
        <p:nvSpPr>
          <p:cNvPr name="TextBox 30" id="30"/>
          <p:cNvSpPr txBox="true"/>
          <p:nvPr/>
        </p:nvSpPr>
        <p:spPr>
          <a:xfrm rot="0">
            <a:off x="10392279" y="7248252"/>
            <a:ext cx="5215051" cy="792480"/>
          </a:xfrm>
          <a:prstGeom prst="rect">
            <a:avLst/>
          </a:prstGeom>
        </p:spPr>
        <p:txBody>
          <a:bodyPr anchor="t" rtlCol="false" tIns="0" lIns="0" bIns="0" rIns="0">
            <a:spAutoFit/>
          </a:bodyPr>
          <a:lstStyle/>
          <a:p>
            <a:pPr algn="ctr">
              <a:lnSpc>
                <a:spcPts val="3299"/>
              </a:lnSpc>
            </a:pPr>
            <a:r>
              <a:rPr lang="en-US" sz="2199">
                <a:solidFill>
                  <a:srgbClr val="000000"/>
                </a:solidFill>
                <a:latin typeface="Open Sans"/>
                <a:ea typeface="Open Sans"/>
                <a:cs typeface="Open Sans"/>
                <a:sym typeface="Open Sans"/>
              </a:rPr>
              <a:t>Tracks effectiveness of Weekday’s referral-based sourcing model.</a:t>
            </a:r>
          </a:p>
        </p:txBody>
      </p:sp>
      <p:sp>
        <p:nvSpPr>
          <p:cNvPr name="TextBox 31" id="31"/>
          <p:cNvSpPr txBox="true"/>
          <p:nvPr/>
        </p:nvSpPr>
        <p:spPr>
          <a:xfrm rot="0">
            <a:off x="10392279" y="8248023"/>
            <a:ext cx="5215051" cy="792480"/>
          </a:xfrm>
          <a:prstGeom prst="rect">
            <a:avLst/>
          </a:prstGeom>
        </p:spPr>
        <p:txBody>
          <a:bodyPr anchor="t" rtlCol="false" tIns="0" lIns="0" bIns="0" rIns="0">
            <a:spAutoFit/>
          </a:bodyPr>
          <a:lstStyle/>
          <a:p>
            <a:pPr algn="ctr">
              <a:lnSpc>
                <a:spcPts val="3299"/>
              </a:lnSpc>
            </a:pPr>
            <a:r>
              <a:rPr lang="en-US" sz="2199">
                <a:solidFill>
                  <a:srgbClr val="000000"/>
                </a:solidFill>
                <a:latin typeface="Open Sans"/>
                <a:ea typeface="Open Sans"/>
                <a:cs typeface="Open Sans"/>
                <a:sym typeface="Open Sans"/>
              </a:rPr>
              <a:t>Measures trust built among candidates and employers</a:t>
            </a:r>
            <a:r>
              <a:rPr lang="en-US" sz="2199">
                <a:solidFill>
                  <a:srgbClr val="000000"/>
                </a:solidFill>
                <a:latin typeface="Open Sans"/>
                <a:ea typeface="Open Sans"/>
                <a:cs typeface="Open Sans"/>
                <a:sym typeface="Open Sans"/>
              </a:rPr>
              <a:t>, crucial for growth.</a:t>
            </a:r>
          </a:p>
        </p:txBody>
      </p:sp>
      <p:sp>
        <p:nvSpPr>
          <p:cNvPr name="TextBox 32" id="32"/>
          <p:cNvSpPr txBox="true"/>
          <p:nvPr/>
        </p:nvSpPr>
        <p:spPr>
          <a:xfrm rot="0">
            <a:off x="1317314" y="1076386"/>
            <a:ext cx="11212503" cy="1152525"/>
          </a:xfrm>
          <a:prstGeom prst="rect">
            <a:avLst/>
          </a:prstGeom>
        </p:spPr>
        <p:txBody>
          <a:bodyPr anchor="t" rtlCol="false" tIns="0" lIns="0" bIns="0" rIns="0">
            <a:spAutoFit/>
          </a:bodyPr>
          <a:lstStyle/>
          <a:p>
            <a:pPr algn="l">
              <a:lnSpc>
                <a:spcPts val="9000"/>
              </a:lnSpc>
            </a:pPr>
            <a:r>
              <a:rPr lang="en-US" sz="7500" b="true">
                <a:solidFill>
                  <a:srgbClr val="000000"/>
                </a:solidFill>
                <a:latin typeface="HK Grotesk Medium"/>
                <a:ea typeface="HK Grotesk Medium"/>
                <a:cs typeface="HK Grotesk Medium"/>
                <a:sym typeface="HK Grotesk Medium"/>
              </a:rPr>
              <a:t>Metr</a:t>
            </a:r>
            <a:r>
              <a:rPr lang="en-US" b="true" sz="7500">
                <a:solidFill>
                  <a:srgbClr val="000000"/>
                </a:solidFill>
                <a:latin typeface="HK Grotesk Medium"/>
                <a:ea typeface="HK Grotesk Medium"/>
                <a:cs typeface="HK Grotesk Medium"/>
                <a:sym typeface="HK Grotesk Medium"/>
              </a:rPr>
              <a:t>ics to Track Success</a:t>
            </a:r>
          </a:p>
        </p:txBody>
      </p:sp>
      <p:sp>
        <p:nvSpPr>
          <p:cNvPr name="AutoShape 33" id="33"/>
          <p:cNvSpPr/>
          <p:nvPr/>
        </p:nvSpPr>
        <p:spPr>
          <a:xfrm rot="0">
            <a:off x="17354550" y="-326601"/>
            <a:ext cx="1351561" cy="10940201"/>
          </a:xfrm>
          <a:prstGeom prst="rect">
            <a:avLst/>
          </a:prstGeom>
          <a:solidFill>
            <a:srgbClr val="FF862F"/>
          </a:solidFill>
        </p:spPr>
      </p:sp>
      <p:sp>
        <p:nvSpPr>
          <p:cNvPr name="Freeform 34" id="34"/>
          <p:cNvSpPr/>
          <p:nvPr/>
        </p:nvSpPr>
        <p:spPr>
          <a:xfrm flipH="false" flipV="false" rot="-327892">
            <a:off x="17590114" y="-893286"/>
            <a:ext cx="5194908" cy="5194908"/>
          </a:xfrm>
          <a:custGeom>
            <a:avLst/>
            <a:gdLst/>
            <a:ahLst/>
            <a:cxnLst/>
            <a:rect r="r" b="b" t="t" l="l"/>
            <a:pathLst>
              <a:path h="5194908" w="5194908">
                <a:moveTo>
                  <a:pt x="0" y="0"/>
                </a:moveTo>
                <a:lnTo>
                  <a:pt x="5194908" y="0"/>
                </a:lnTo>
                <a:lnTo>
                  <a:pt x="5194908" y="5194908"/>
                </a:lnTo>
                <a:lnTo>
                  <a:pt x="0" y="5194908"/>
                </a:lnTo>
                <a:lnTo>
                  <a:pt x="0" y="0"/>
                </a:lnTo>
                <a:close/>
              </a:path>
            </a:pathLst>
          </a:custGeom>
          <a:blipFill>
            <a:blip r:embed="rId2">
              <a:alphaModFix amt="90000"/>
              <a:extLst>
                <a:ext uri="{96DAC541-7B7A-43D3-8B79-37D633B846F1}">
                  <asvg:svgBlip xmlns:asvg="http://schemas.microsoft.com/office/drawing/2016/SVG/main" r:embed="rId3"/>
                </a:ext>
              </a:extLst>
            </a:blip>
            <a:stretch>
              <a:fillRect l="0" t="0" r="0" b="0"/>
            </a:stretch>
          </a:blipFill>
        </p:spPr>
      </p:sp>
      <p:sp>
        <p:nvSpPr>
          <p:cNvPr name="TextBox 35" id="35"/>
          <p:cNvSpPr txBox="true"/>
          <p:nvPr/>
        </p:nvSpPr>
        <p:spPr>
          <a:xfrm rot="0">
            <a:off x="1962009" y="3355928"/>
            <a:ext cx="2121169" cy="573405"/>
          </a:xfrm>
          <a:prstGeom prst="rect">
            <a:avLst/>
          </a:prstGeom>
        </p:spPr>
        <p:txBody>
          <a:bodyPr anchor="t" rtlCol="false" tIns="0" lIns="0" bIns="0" rIns="0">
            <a:spAutoFit/>
          </a:bodyPr>
          <a:lstStyle/>
          <a:p>
            <a:pPr algn="ctr" marL="0" indent="0" lvl="0">
              <a:lnSpc>
                <a:spcPts val="4619"/>
              </a:lnSpc>
              <a:spcBef>
                <a:spcPct val="0"/>
              </a:spcBef>
            </a:pPr>
            <a:r>
              <a:rPr lang="en-US" b="true" sz="3299" spc="65">
                <a:solidFill>
                  <a:srgbClr val="FFFFFF"/>
                </a:solidFill>
                <a:latin typeface="HK Grotesk Semi-Bold"/>
                <a:ea typeface="HK Grotesk Semi-Bold"/>
                <a:cs typeface="HK Grotesk Semi-Bold"/>
                <a:sym typeface="HK Grotesk Semi-Bold"/>
              </a:rPr>
              <a:t>Category</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862F"/>
        </a:solidFill>
      </p:bgPr>
    </p:bg>
    <p:spTree>
      <p:nvGrpSpPr>
        <p:cNvPr id="1" name=""/>
        <p:cNvGrpSpPr/>
        <p:nvPr/>
      </p:nvGrpSpPr>
      <p:grpSpPr>
        <a:xfrm>
          <a:off x="0" y="0"/>
          <a:ext cx="0" cy="0"/>
          <a:chOff x="0" y="0"/>
          <a:chExt cx="0" cy="0"/>
        </a:xfrm>
      </p:grpSpPr>
      <p:sp>
        <p:nvSpPr>
          <p:cNvPr name="Freeform 2" id="2"/>
          <p:cNvSpPr/>
          <p:nvPr/>
        </p:nvSpPr>
        <p:spPr>
          <a:xfrm flipH="false" flipV="false" rot="-929918">
            <a:off x="1028700" y="1028700"/>
            <a:ext cx="8240438" cy="8240438"/>
          </a:xfrm>
          <a:custGeom>
            <a:avLst/>
            <a:gdLst/>
            <a:ahLst/>
            <a:cxnLst/>
            <a:rect r="r" b="b" t="t" l="l"/>
            <a:pathLst>
              <a:path h="8240438" w="8240438">
                <a:moveTo>
                  <a:pt x="0" y="0"/>
                </a:moveTo>
                <a:lnTo>
                  <a:pt x="8240438" y="0"/>
                </a:lnTo>
                <a:lnTo>
                  <a:pt x="8240438" y="8240438"/>
                </a:lnTo>
                <a:lnTo>
                  <a:pt x="0" y="8240438"/>
                </a:lnTo>
                <a:lnTo>
                  <a:pt x="0" y="0"/>
                </a:lnTo>
                <a:close/>
              </a:path>
            </a:pathLst>
          </a:custGeom>
          <a:blipFill>
            <a:blip r:embed="rId2">
              <a:alphaModFix amt="9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880879" y="3362301"/>
            <a:ext cx="6536080" cy="3573237"/>
            <a:chOff x="0" y="0"/>
            <a:chExt cx="8714774" cy="4764316"/>
          </a:xfrm>
        </p:grpSpPr>
        <p:sp>
          <p:nvSpPr>
            <p:cNvPr name="TextBox 4" id="4"/>
            <p:cNvSpPr txBox="true"/>
            <p:nvPr/>
          </p:nvSpPr>
          <p:spPr>
            <a:xfrm rot="0">
              <a:off x="0" y="-9525"/>
              <a:ext cx="8714774" cy="1939925"/>
            </a:xfrm>
            <a:prstGeom prst="rect">
              <a:avLst/>
            </a:prstGeom>
          </p:spPr>
          <p:txBody>
            <a:bodyPr anchor="t" rtlCol="false" tIns="0" lIns="0" bIns="0" rIns="0">
              <a:spAutoFit/>
            </a:bodyPr>
            <a:lstStyle/>
            <a:p>
              <a:pPr algn="ctr">
                <a:lnSpc>
                  <a:spcPts val="11400"/>
                </a:lnSpc>
              </a:pPr>
              <a:r>
                <a:rPr lang="en-US" b="true" sz="9500">
                  <a:solidFill>
                    <a:srgbClr val="FFFFFF"/>
                  </a:solidFill>
                  <a:latin typeface="HK Grotesk Medium"/>
                  <a:ea typeface="HK Grotesk Medium"/>
                  <a:cs typeface="HK Grotesk Medium"/>
                  <a:sym typeface="HK Grotesk Medium"/>
                </a:rPr>
                <a:t>Thank you!</a:t>
              </a:r>
            </a:p>
          </p:txBody>
        </p:sp>
        <p:sp>
          <p:nvSpPr>
            <p:cNvPr name="TextBox 5" id="5"/>
            <p:cNvSpPr txBox="true"/>
            <p:nvPr/>
          </p:nvSpPr>
          <p:spPr>
            <a:xfrm rot="0">
              <a:off x="0" y="2412487"/>
              <a:ext cx="8714774" cy="2351829"/>
            </a:xfrm>
            <a:prstGeom prst="rect">
              <a:avLst/>
            </a:prstGeom>
          </p:spPr>
          <p:txBody>
            <a:bodyPr anchor="t" rtlCol="false" tIns="0" lIns="0" bIns="0" rIns="0">
              <a:spAutoFit/>
            </a:bodyPr>
            <a:lstStyle/>
            <a:p>
              <a:pPr algn="ctr">
                <a:lnSpc>
                  <a:spcPts val="4759"/>
                </a:lnSpc>
              </a:pPr>
              <a:r>
                <a:rPr lang="en-US" b="true" sz="3399">
                  <a:solidFill>
                    <a:srgbClr val="FBFFA5"/>
                  </a:solidFill>
                  <a:latin typeface="HK Grotesk Bold"/>
                  <a:ea typeface="HK Grotesk Bold"/>
                  <a:cs typeface="HK Grotesk Bold"/>
                  <a:sym typeface="HK Grotesk Bold"/>
                </a:rPr>
                <a:t>DESIGNED BY: </a:t>
              </a:r>
            </a:p>
            <a:p>
              <a:pPr algn="ctr">
                <a:lnSpc>
                  <a:spcPts val="4759"/>
                </a:lnSpc>
              </a:pPr>
              <a:r>
                <a:rPr lang="en-US" b="true" sz="3399">
                  <a:solidFill>
                    <a:srgbClr val="FBFFA5"/>
                  </a:solidFill>
                  <a:latin typeface="HK Grotesk Bold"/>
                  <a:ea typeface="HK Grotesk Bold"/>
                  <a:cs typeface="HK Grotesk Bold"/>
                  <a:sym typeface="HK Grotesk Bold"/>
                </a:rPr>
                <a:t>SHREYA BHUWANIA</a:t>
              </a:r>
            </a:p>
            <a:p>
              <a:pPr algn="ctr">
                <a:lnSpc>
                  <a:spcPts val="4759"/>
                </a:lnSpc>
              </a:pPr>
            </a:p>
          </p:txBody>
        </p:sp>
      </p:grpSp>
      <p:grpSp>
        <p:nvGrpSpPr>
          <p:cNvPr name="Group 6" id="6"/>
          <p:cNvGrpSpPr/>
          <p:nvPr/>
        </p:nvGrpSpPr>
        <p:grpSpPr>
          <a:xfrm rot="0">
            <a:off x="9637132" y="1680750"/>
            <a:ext cx="6925501" cy="6925501"/>
            <a:chOff x="0" y="0"/>
            <a:chExt cx="9234001" cy="9234001"/>
          </a:xfrm>
        </p:grpSpPr>
        <p:sp>
          <p:nvSpPr>
            <p:cNvPr name="Freeform 7" id="7"/>
            <p:cNvSpPr/>
            <p:nvPr/>
          </p:nvSpPr>
          <p:spPr>
            <a:xfrm flipH="false" flipV="false" rot="5400000">
              <a:off x="0" y="0"/>
              <a:ext cx="9234001" cy="9234001"/>
            </a:xfrm>
            <a:custGeom>
              <a:avLst/>
              <a:gdLst/>
              <a:ahLst/>
              <a:cxnLst/>
              <a:rect r="r" b="b" t="t" l="l"/>
              <a:pathLst>
                <a:path h="9234001" w="9234001">
                  <a:moveTo>
                    <a:pt x="0" y="0"/>
                  </a:moveTo>
                  <a:lnTo>
                    <a:pt x="9234001" y="0"/>
                  </a:lnTo>
                  <a:lnTo>
                    <a:pt x="9234001" y="9234001"/>
                  </a:lnTo>
                  <a:lnTo>
                    <a:pt x="0" y="92340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1592435" y="1592447"/>
              <a:ext cx="6049130" cy="6049106"/>
              <a:chOff x="0" y="0"/>
              <a:chExt cx="6350000" cy="6349975"/>
            </a:xfrm>
          </p:grpSpPr>
          <p:sp>
            <p:nvSpPr>
              <p:cNvPr name="Freeform 9" id="9"/>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120353" t="0" r="-17529" b="-58490"/>
                </a:stretch>
              </a:blipFill>
            </p:spPr>
          </p:sp>
        </p:grpSp>
      </p:grpSp>
      <p:grpSp>
        <p:nvGrpSpPr>
          <p:cNvPr name="Group 10" id="10"/>
          <p:cNvGrpSpPr/>
          <p:nvPr/>
        </p:nvGrpSpPr>
        <p:grpSpPr>
          <a:xfrm rot="0">
            <a:off x="8416959" y="0"/>
            <a:ext cx="10015813" cy="10015813"/>
            <a:chOff x="0" y="0"/>
            <a:chExt cx="13354418" cy="13354418"/>
          </a:xfrm>
        </p:grpSpPr>
        <p:sp>
          <p:nvSpPr>
            <p:cNvPr name="Freeform 11" id="11"/>
            <p:cNvSpPr/>
            <p:nvPr/>
          </p:nvSpPr>
          <p:spPr>
            <a:xfrm flipH="false" flipV="false" rot="5400000">
              <a:off x="0" y="0"/>
              <a:ext cx="13354418" cy="13354418"/>
            </a:xfrm>
            <a:custGeom>
              <a:avLst/>
              <a:gdLst/>
              <a:ahLst/>
              <a:cxnLst/>
              <a:rect r="r" b="b" t="t" l="l"/>
              <a:pathLst>
                <a:path h="13354418" w="13354418">
                  <a:moveTo>
                    <a:pt x="0" y="0"/>
                  </a:moveTo>
                  <a:lnTo>
                    <a:pt x="13354418" y="0"/>
                  </a:lnTo>
                  <a:lnTo>
                    <a:pt x="13354418" y="13354418"/>
                  </a:lnTo>
                  <a:lnTo>
                    <a:pt x="0" y="133544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2303015" y="2303033"/>
              <a:ext cx="8748387" cy="8748352"/>
              <a:chOff x="0" y="0"/>
              <a:chExt cx="6350000" cy="6349975"/>
            </a:xfrm>
          </p:grpSpPr>
          <p:sp>
            <p:nvSpPr>
              <p:cNvPr name="Freeform 13" id="13"/>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7"/>
                <a:stretch>
                  <a:fillRect l="0" t="-7940" r="0" b="-7940"/>
                </a:stretch>
              </a:blipFill>
            </p:spPr>
          </p:sp>
        </p:grpSp>
      </p:grpSp>
      <p:grpSp>
        <p:nvGrpSpPr>
          <p:cNvPr name="Group 14" id="14"/>
          <p:cNvGrpSpPr/>
          <p:nvPr/>
        </p:nvGrpSpPr>
        <p:grpSpPr>
          <a:xfrm rot="0">
            <a:off x="1028700" y="9103295"/>
            <a:ext cx="3129754" cy="693005"/>
            <a:chOff x="0" y="0"/>
            <a:chExt cx="4173006" cy="924007"/>
          </a:xfrm>
        </p:grpSpPr>
        <p:grpSp>
          <p:nvGrpSpPr>
            <p:cNvPr name="Group 15" id="15"/>
            <p:cNvGrpSpPr/>
            <p:nvPr/>
          </p:nvGrpSpPr>
          <p:grpSpPr>
            <a:xfrm rot="0">
              <a:off x="0" y="75693"/>
              <a:ext cx="212431" cy="212431"/>
              <a:chOff x="0" y="0"/>
              <a:chExt cx="6350000" cy="6350000"/>
            </a:xfrm>
          </p:grpSpPr>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862F"/>
              </a:solidFill>
            </p:spPr>
          </p:sp>
        </p:grpSp>
        <p:sp>
          <p:nvSpPr>
            <p:cNvPr name="TextBox 17" id="17"/>
            <p:cNvSpPr txBox="true"/>
            <p:nvPr/>
          </p:nvSpPr>
          <p:spPr>
            <a:xfrm rot="0">
              <a:off x="518361" y="432229"/>
              <a:ext cx="3654644" cy="491896"/>
            </a:xfrm>
            <a:prstGeom prst="rect">
              <a:avLst/>
            </a:prstGeom>
          </p:spPr>
          <p:txBody>
            <a:bodyPr anchor="t" rtlCol="false" tIns="0" lIns="0" bIns="0" rIns="0">
              <a:spAutoFit/>
            </a:bodyPr>
            <a:lstStyle/>
            <a:p>
              <a:pPr algn="l">
                <a:lnSpc>
                  <a:spcPts val="3288"/>
                </a:lnSpc>
              </a:pPr>
              <a:r>
                <a:rPr lang="en-US" sz="2192">
                  <a:solidFill>
                    <a:srgbClr val="000000"/>
                  </a:solidFill>
                  <a:latin typeface="Open Sans"/>
                  <a:ea typeface="Open Sans"/>
                  <a:cs typeface="Open Sans"/>
                  <a:sym typeface="Open Sans"/>
                </a:rPr>
                <a:t>+91 9693285828</a:t>
              </a:r>
            </a:p>
          </p:txBody>
        </p:sp>
        <p:sp>
          <p:nvSpPr>
            <p:cNvPr name="TextBox 18" id="18"/>
            <p:cNvSpPr txBox="true"/>
            <p:nvPr/>
          </p:nvSpPr>
          <p:spPr>
            <a:xfrm rot="0">
              <a:off x="518361" y="-47625"/>
              <a:ext cx="3654644" cy="450115"/>
            </a:xfrm>
            <a:prstGeom prst="rect">
              <a:avLst/>
            </a:prstGeom>
          </p:spPr>
          <p:txBody>
            <a:bodyPr anchor="t" rtlCol="false" tIns="0" lIns="0" bIns="0" rIns="0">
              <a:spAutoFit/>
            </a:bodyPr>
            <a:lstStyle/>
            <a:p>
              <a:pPr algn="l">
                <a:lnSpc>
                  <a:spcPts val="2786"/>
                </a:lnSpc>
              </a:pPr>
              <a:r>
                <a:rPr lang="en-US" b="true" sz="1990">
                  <a:solidFill>
                    <a:srgbClr val="000000"/>
                  </a:solidFill>
                  <a:latin typeface="HK Grotesk Bold"/>
                  <a:ea typeface="HK Grotesk Bold"/>
                  <a:cs typeface="HK Grotesk Bold"/>
                  <a:sym typeface="HK Grotesk Bold"/>
                </a:rPr>
                <a:t>PHONE NUMBER</a:t>
              </a:r>
            </a:p>
          </p:txBody>
        </p:sp>
      </p:grpSp>
      <p:grpSp>
        <p:nvGrpSpPr>
          <p:cNvPr name="Group 19" id="19"/>
          <p:cNvGrpSpPr/>
          <p:nvPr/>
        </p:nvGrpSpPr>
        <p:grpSpPr>
          <a:xfrm rot="0">
            <a:off x="4158454" y="9103295"/>
            <a:ext cx="4562780" cy="677854"/>
            <a:chOff x="0" y="0"/>
            <a:chExt cx="6083706" cy="903805"/>
          </a:xfrm>
        </p:grpSpPr>
        <p:grpSp>
          <p:nvGrpSpPr>
            <p:cNvPr name="Group 20" id="20"/>
            <p:cNvGrpSpPr/>
            <p:nvPr/>
          </p:nvGrpSpPr>
          <p:grpSpPr>
            <a:xfrm rot="0">
              <a:off x="0" y="75693"/>
              <a:ext cx="309698" cy="212431"/>
              <a:chOff x="0" y="0"/>
              <a:chExt cx="9257485" cy="6350000"/>
            </a:xfrm>
          </p:grpSpPr>
          <p:sp>
            <p:nvSpPr>
              <p:cNvPr name="Freeform 21" id="21"/>
              <p:cNvSpPr/>
              <p:nvPr/>
            </p:nvSpPr>
            <p:spPr>
              <a:xfrm flipH="false" flipV="false" rot="0">
                <a:off x="0" y="0"/>
                <a:ext cx="9257485" cy="6350000"/>
              </a:xfrm>
              <a:custGeom>
                <a:avLst/>
                <a:gdLst/>
                <a:ahLst/>
                <a:cxnLst/>
                <a:rect r="r" b="b" t="t" l="l"/>
                <a:pathLst>
                  <a:path h="6350000" w="9257485">
                    <a:moveTo>
                      <a:pt x="4628742" y="0"/>
                    </a:moveTo>
                    <a:cubicBezTo>
                      <a:pt x="2072358" y="0"/>
                      <a:pt x="0" y="1421496"/>
                      <a:pt x="0" y="3175000"/>
                    </a:cubicBezTo>
                    <a:cubicBezTo>
                      <a:pt x="0" y="4928504"/>
                      <a:pt x="2072358" y="6350000"/>
                      <a:pt x="4628742" y="6350000"/>
                    </a:cubicBezTo>
                    <a:cubicBezTo>
                      <a:pt x="7185127" y="6350000"/>
                      <a:pt x="9257485" y="4928504"/>
                      <a:pt x="9257485" y="3175000"/>
                    </a:cubicBezTo>
                    <a:cubicBezTo>
                      <a:pt x="9257485" y="1421496"/>
                      <a:pt x="7185127" y="0"/>
                      <a:pt x="4628742" y="0"/>
                    </a:cubicBezTo>
                    <a:close/>
                  </a:path>
                </a:pathLst>
              </a:custGeom>
              <a:solidFill>
                <a:srgbClr val="FF862F"/>
              </a:solidFill>
            </p:spPr>
          </p:sp>
        </p:grpSp>
        <p:sp>
          <p:nvSpPr>
            <p:cNvPr name="TextBox 22" id="22"/>
            <p:cNvSpPr txBox="true"/>
            <p:nvPr/>
          </p:nvSpPr>
          <p:spPr>
            <a:xfrm rot="0">
              <a:off x="755704" y="432229"/>
              <a:ext cx="5328002" cy="471575"/>
            </a:xfrm>
            <a:prstGeom prst="rect">
              <a:avLst/>
            </a:prstGeom>
          </p:spPr>
          <p:txBody>
            <a:bodyPr anchor="t" rtlCol="false" tIns="0" lIns="0" bIns="0" rIns="0">
              <a:spAutoFit/>
            </a:bodyPr>
            <a:lstStyle/>
            <a:p>
              <a:pPr algn="l">
                <a:lnSpc>
                  <a:spcPts val="3138"/>
                </a:lnSpc>
              </a:pPr>
              <a:r>
                <a:rPr lang="en-US" sz="2092">
                  <a:solidFill>
                    <a:srgbClr val="000000"/>
                  </a:solidFill>
                  <a:latin typeface="Open Sans"/>
                  <a:ea typeface="Open Sans"/>
                  <a:cs typeface="Open Sans"/>
                  <a:sym typeface="Open Sans"/>
                </a:rPr>
                <a:t>shreyabhuwania03@gmail.com</a:t>
              </a:r>
            </a:p>
          </p:txBody>
        </p:sp>
        <p:sp>
          <p:nvSpPr>
            <p:cNvPr name="TextBox 23" id="23"/>
            <p:cNvSpPr txBox="true"/>
            <p:nvPr/>
          </p:nvSpPr>
          <p:spPr>
            <a:xfrm rot="0">
              <a:off x="755704" y="-47625"/>
              <a:ext cx="5328002" cy="450115"/>
            </a:xfrm>
            <a:prstGeom prst="rect">
              <a:avLst/>
            </a:prstGeom>
          </p:spPr>
          <p:txBody>
            <a:bodyPr anchor="t" rtlCol="false" tIns="0" lIns="0" bIns="0" rIns="0">
              <a:spAutoFit/>
            </a:bodyPr>
            <a:lstStyle/>
            <a:p>
              <a:pPr algn="l">
                <a:lnSpc>
                  <a:spcPts val="2786"/>
                </a:lnSpc>
              </a:pPr>
              <a:r>
                <a:rPr lang="en-US" b="true" sz="1990">
                  <a:solidFill>
                    <a:srgbClr val="000000"/>
                  </a:solidFill>
                  <a:latin typeface="HK Grotesk Bold"/>
                  <a:ea typeface="HK Grotesk Bold"/>
                  <a:cs typeface="HK Grotesk Bold"/>
                  <a:sym typeface="HK Grotesk Bold"/>
                </a:rPr>
                <a:t>EMAIL ADDRESS</a:t>
              </a:r>
            </a:p>
          </p:txBody>
        </p:sp>
      </p:grpSp>
      <p:grpSp>
        <p:nvGrpSpPr>
          <p:cNvPr name="Group 24" id="24"/>
          <p:cNvGrpSpPr/>
          <p:nvPr/>
        </p:nvGrpSpPr>
        <p:grpSpPr>
          <a:xfrm rot="0">
            <a:off x="9144000" y="9103295"/>
            <a:ext cx="3747139" cy="999798"/>
            <a:chOff x="0" y="0"/>
            <a:chExt cx="4996185" cy="1333065"/>
          </a:xfrm>
        </p:grpSpPr>
        <p:grpSp>
          <p:nvGrpSpPr>
            <p:cNvPr name="Group 25" id="25"/>
            <p:cNvGrpSpPr/>
            <p:nvPr/>
          </p:nvGrpSpPr>
          <p:grpSpPr>
            <a:xfrm rot="0">
              <a:off x="0" y="75693"/>
              <a:ext cx="254336" cy="212431"/>
              <a:chOff x="0" y="0"/>
              <a:chExt cx="7602620" cy="6350000"/>
            </a:xfrm>
          </p:grpSpPr>
          <p:sp>
            <p:nvSpPr>
              <p:cNvPr name="Freeform 26" id="26"/>
              <p:cNvSpPr/>
              <p:nvPr/>
            </p:nvSpPr>
            <p:spPr>
              <a:xfrm flipH="false" flipV="false" rot="0">
                <a:off x="0" y="0"/>
                <a:ext cx="7602620" cy="6350000"/>
              </a:xfrm>
              <a:custGeom>
                <a:avLst/>
                <a:gdLst/>
                <a:ahLst/>
                <a:cxnLst/>
                <a:rect r="r" b="b" t="t" l="l"/>
                <a:pathLst>
                  <a:path h="6350000" w="7602620">
                    <a:moveTo>
                      <a:pt x="3801310" y="0"/>
                    </a:moveTo>
                    <a:cubicBezTo>
                      <a:pt x="1701904" y="0"/>
                      <a:pt x="0" y="1421496"/>
                      <a:pt x="0" y="3175000"/>
                    </a:cubicBezTo>
                    <a:cubicBezTo>
                      <a:pt x="0" y="4928504"/>
                      <a:pt x="1701904" y="6350000"/>
                      <a:pt x="3801310" y="6350000"/>
                    </a:cubicBezTo>
                    <a:cubicBezTo>
                      <a:pt x="5900716" y="6350000"/>
                      <a:pt x="7602620" y="4928504"/>
                      <a:pt x="7602620" y="3175000"/>
                    </a:cubicBezTo>
                    <a:cubicBezTo>
                      <a:pt x="7602620" y="1421496"/>
                      <a:pt x="5900716" y="0"/>
                      <a:pt x="3801310" y="0"/>
                    </a:cubicBezTo>
                    <a:close/>
                  </a:path>
                </a:pathLst>
              </a:custGeom>
              <a:solidFill>
                <a:srgbClr val="FF862F"/>
              </a:solidFill>
            </p:spPr>
          </p:sp>
        </p:grpSp>
        <p:sp>
          <p:nvSpPr>
            <p:cNvPr name="TextBox 27" id="27"/>
            <p:cNvSpPr txBox="true"/>
            <p:nvPr/>
          </p:nvSpPr>
          <p:spPr>
            <a:xfrm rot="0">
              <a:off x="620615" y="432229"/>
              <a:ext cx="4375571" cy="900835"/>
            </a:xfrm>
            <a:prstGeom prst="rect">
              <a:avLst/>
            </a:prstGeom>
          </p:spPr>
          <p:txBody>
            <a:bodyPr anchor="t" rtlCol="false" tIns="0" lIns="0" bIns="0" rIns="0">
              <a:spAutoFit/>
            </a:bodyPr>
            <a:lstStyle/>
            <a:p>
              <a:pPr algn="l">
                <a:lnSpc>
                  <a:spcPts val="2838"/>
                </a:lnSpc>
              </a:pPr>
              <a:r>
                <a:rPr lang="en-US" sz="1892">
                  <a:solidFill>
                    <a:srgbClr val="000000"/>
                  </a:solidFill>
                  <a:latin typeface="Open Sans"/>
                  <a:ea typeface="Open Sans"/>
                  <a:cs typeface="Open Sans"/>
                  <a:sym typeface="Open Sans"/>
                </a:rPr>
                <a:t>https://www.linkedin.com/in/shreyabhuwania03/</a:t>
              </a:r>
            </a:p>
          </p:txBody>
        </p:sp>
        <p:sp>
          <p:nvSpPr>
            <p:cNvPr name="TextBox 28" id="28"/>
            <p:cNvSpPr txBox="true"/>
            <p:nvPr/>
          </p:nvSpPr>
          <p:spPr>
            <a:xfrm rot="0">
              <a:off x="620615" y="-38100"/>
              <a:ext cx="4375571" cy="401918"/>
            </a:xfrm>
            <a:prstGeom prst="rect">
              <a:avLst/>
            </a:prstGeom>
          </p:spPr>
          <p:txBody>
            <a:bodyPr anchor="t" rtlCol="false" tIns="0" lIns="0" bIns="0" rIns="0">
              <a:spAutoFit/>
            </a:bodyPr>
            <a:lstStyle/>
            <a:p>
              <a:pPr algn="l">
                <a:lnSpc>
                  <a:spcPts val="2506"/>
                </a:lnSpc>
              </a:pPr>
              <a:r>
                <a:rPr lang="en-US" b="true" sz="1790">
                  <a:solidFill>
                    <a:srgbClr val="000000"/>
                  </a:solidFill>
                  <a:latin typeface="HK Grotesk Bold"/>
                  <a:ea typeface="HK Grotesk Bold"/>
                  <a:cs typeface="HK Grotesk Bold"/>
                  <a:sym typeface="HK Grotesk Bold"/>
                </a:rPr>
                <a:t>LINKEDIN</a:t>
              </a:r>
            </a:p>
          </p:txBody>
        </p:sp>
      </p:grpSp>
      <p:grpSp>
        <p:nvGrpSpPr>
          <p:cNvPr name="Group 29" id="29"/>
          <p:cNvGrpSpPr/>
          <p:nvPr/>
        </p:nvGrpSpPr>
        <p:grpSpPr>
          <a:xfrm rot="0">
            <a:off x="13099883" y="9103295"/>
            <a:ext cx="5123912" cy="677854"/>
            <a:chOff x="0" y="0"/>
            <a:chExt cx="6831883" cy="903805"/>
          </a:xfrm>
        </p:grpSpPr>
        <p:grpSp>
          <p:nvGrpSpPr>
            <p:cNvPr name="Group 30" id="30"/>
            <p:cNvGrpSpPr/>
            <p:nvPr/>
          </p:nvGrpSpPr>
          <p:grpSpPr>
            <a:xfrm rot="0">
              <a:off x="0" y="75693"/>
              <a:ext cx="347784" cy="212431"/>
              <a:chOff x="0" y="0"/>
              <a:chExt cx="10395973" cy="6350000"/>
            </a:xfrm>
          </p:grpSpPr>
          <p:sp>
            <p:nvSpPr>
              <p:cNvPr name="Freeform 31" id="31"/>
              <p:cNvSpPr/>
              <p:nvPr/>
            </p:nvSpPr>
            <p:spPr>
              <a:xfrm flipH="false" flipV="false" rot="0">
                <a:off x="0" y="0"/>
                <a:ext cx="10395973" cy="6350000"/>
              </a:xfrm>
              <a:custGeom>
                <a:avLst/>
                <a:gdLst/>
                <a:ahLst/>
                <a:cxnLst/>
                <a:rect r="r" b="b" t="t" l="l"/>
                <a:pathLst>
                  <a:path h="6350000" w="10395973">
                    <a:moveTo>
                      <a:pt x="5197987" y="0"/>
                    </a:moveTo>
                    <a:cubicBezTo>
                      <a:pt x="2327218" y="0"/>
                      <a:pt x="0" y="1421496"/>
                      <a:pt x="0" y="3175000"/>
                    </a:cubicBezTo>
                    <a:cubicBezTo>
                      <a:pt x="0" y="4928504"/>
                      <a:pt x="2327218" y="6350000"/>
                      <a:pt x="5197987" y="6350000"/>
                    </a:cubicBezTo>
                    <a:cubicBezTo>
                      <a:pt x="8068756" y="6350000"/>
                      <a:pt x="10395973" y="4928504"/>
                      <a:pt x="10395973" y="3175000"/>
                    </a:cubicBezTo>
                    <a:cubicBezTo>
                      <a:pt x="10395973" y="1421496"/>
                      <a:pt x="8068756" y="0"/>
                      <a:pt x="5197987" y="0"/>
                    </a:cubicBezTo>
                    <a:close/>
                  </a:path>
                </a:pathLst>
              </a:custGeom>
              <a:solidFill>
                <a:srgbClr val="FF862F"/>
              </a:solidFill>
            </p:spPr>
          </p:sp>
        </p:grpSp>
        <p:sp>
          <p:nvSpPr>
            <p:cNvPr name="TextBox 32" id="32"/>
            <p:cNvSpPr txBox="true"/>
            <p:nvPr/>
          </p:nvSpPr>
          <p:spPr>
            <a:xfrm rot="0">
              <a:off x="848641" y="432229"/>
              <a:ext cx="5983242" cy="471575"/>
            </a:xfrm>
            <a:prstGeom prst="rect">
              <a:avLst/>
            </a:prstGeom>
          </p:spPr>
          <p:txBody>
            <a:bodyPr anchor="t" rtlCol="false" tIns="0" lIns="0" bIns="0" rIns="0">
              <a:spAutoFit/>
            </a:bodyPr>
            <a:lstStyle/>
            <a:p>
              <a:pPr algn="l">
                <a:lnSpc>
                  <a:spcPts val="3138"/>
                </a:lnSpc>
              </a:pPr>
              <a:r>
                <a:rPr lang="en-US" sz="2092">
                  <a:solidFill>
                    <a:srgbClr val="000000"/>
                  </a:solidFill>
                  <a:latin typeface="Open Sans"/>
                  <a:ea typeface="Open Sans"/>
                  <a:cs typeface="Open Sans"/>
                  <a:sym typeface="Open Sans"/>
                </a:rPr>
                <a:t>https://github.com/shreyabhuwania</a:t>
              </a:r>
            </a:p>
          </p:txBody>
        </p:sp>
        <p:sp>
          <p:nvSpPr>
            <p:cNvPr name="TextBox 33" id="33"/>
            <p:cNvSpPr txBox="true"/>
            <p:nvPr/>
          </p:nvSpPr>
          <p:spPr>
            <a:xfrm rot="0">
              <a:off x="848641" y="-47625"/>
              <a:ext cx="5983242" cy="438781"/>
            </a:xfrm>
            <a:prstGeom prst="rect">
              <a:avLst/>
            </a:prstGeom>
          </p:spPr>
          <p:txBody>
            <a:bodyPr anchor="t" rtlCol="false" tIns="0" lIns="0" bIns="0" rIns="0">
              <a:spAutoFit/>
            </a:bodyPr>
            <a:lstStyle/>
            <a:p>
              <a:pPr algn="l">
                <a:lnSpc>
                  <a:spcPts val="2730"/>
                </a:lnSpc>
              </a:pPr>
              <a:r>
                <a:rPr lang="en-US" b="true" sz="1950">
                  <a:solidFill>
                    <a:srgbClr val="000000"/>
                  </a:solidFill>
                  <a:latin typeface="HK Grotesk Bold"/>
                  <a:ea typeface="HK Grotesk Bold"/>
                  <a:cs typeface="HK Grotesk Bold"/>
                  <a:sym typeface="HK Grotesk Bold"/>
                </a:rPr>
                <a:t>GITHUB</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494766" y="-1772220"/>
            <a:ext cx="19277533" cy="3695243"/>
          </a:xfrm>
          <a:prstGeom prst="rect">
            <a:avLst/>
          </a:prstGeom>
          <a:solidFill>
            <a:srgbClr val="FF862F"/>
          </a:solidFill>
        </p:spPr>
      </p:sp>
      <p:sp>
        <p:nvSpPr>
          <p:cNvPr name="Freeform 3" id="3"/>
          <p:cNvSpPr/>
          <p:nvPr/>
        </p:nvSpPr>
        <p:spPr>
          <a:xfrm flipH="false" flipV="false" rot="5337171">
            <a:off x="14382365" y="-2660114"/>
            <a:ext cx="5320227" cy="5320227"/>
          </a:xfrm>
          <a:custGeom>
            <a:avLst/>
            <a:gdLst/>
            <a:ahLst/>
            <a:cxnLst/>
            <a:rect r="r" b="b" t="t" l="l"/>
            <a:pathLst>
              <a:path h="5320227" w="5320227">
                <a:moveTo>
                  <a:pt x="0" y="0"/>
                </a:moveTo>
                <a:lnTo>
                  <a:pt x="5320227" y="0"/>
                </a:lnTo>
                <a:lnTo>
                  <a:pt x="5320227" y="5320228"/>
                </a:lnTo>
                <a:lnTo>
                  <a:pt x="0" y="5320228"/>
                </a:lnTo>
                <a:lnTo>
                  <a:pt x="0" y="0"/>
                </a:lnTo>
                <a:close/>
              </a:path>
            </a:pathLst>
          </a:custGeom>
          <a:blipFill>
            <a:blip r:embed="rId2">
              <a:alphaModFix amt="90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219200" y="751448"/>
            <a:ext cx="10440627" cy="1171575"/>
          </a:xfrm>
          <a:prstGeom prst="rect">
            <a:avLst/>
          </a:prstGeom>
        </p:spPr>
        <p:txBody>
          <a:bodyPr anchor="t" rtlCol="false" tIns="0" lIns="0" bIns="0" rIns="0">
            <a:spAutoFit/>
          </a:bodyPr>
          <a:lstStyle/>
          <a:p>
            <a:pPr algn="l">
              <a:lnSpc>
                <a:spcPts val="9239"/>
              </a:lnSpc>
            </a:pPr>
            <a:r>
              <a:rPr lang="en-US" sz="7699" b="true">
                <a:solidFill>
                  <a:srgbClr val="FFFFFF"/>
                </a:solidFill>
                <a:latin typeface="HK Grotesk Medium"/>
                <a:ea typeface="HK Grotesk Medium"/>
                <a:cs typeface="HK Grotesk Medium"/>
                <a:sym typeface="HK Grotesk Medium"/>
              </a:rPr>
              <a:t> Problem D</a:t>
            </a:r>
            <a:r>
              <a:rPr lang="en-US" b="true" sz="7699">
                <a:solidFill>
                  <a:srgbClr val="FFFFFF"/>
                </a:solidFill>
                <a:latin typeface="HK Grotesk Medium"/>
                <a:ea typeface="HK Grotesk Medium"/>
                <a:cs typeface="HK Grotesk Medium"/>
                <a:sym typeface="HK Grotesk Medium"/>
              </a:rPr>
              <a:t>efinition</a:t>
            </a:r>
          </a:p>
        </p:txBody>
      </p:sp>
      <p:sp>
        <p:nvSpPr>
          <p:cNvPr name="TextBox 5" id="5"/>
          <p:cNvSpPr txBox="true"/>
          <p:nvPr/>
        </p:nvSpPr>
        <p:spPr>
          <a:xfrm rot="0">
            <a:off x="2339638" y="4878997"/>
            <a:ext cx="15527433" cy="5019676"/>
          </a:xfrm>
          <a:prstGeom prst="rect">
            <a:avLst/>
          </a:prstGeom>
        </p:spPr>
        <p:txBody>
          <a:bodyPr anchor="t" rtlCol="false" tIns="0" lIns="0" bIns="0" rIns="0">
            <a:spAutoFit/>
          </a:bodyPr>
          <a:lstStyle/>
          <a:p>
            <a:pPr algn="l">
              <a:lnSpc>
                <a:spcPts val="4499"/>
              </a:lnSpc>
            </a:pPr>
            <a:r>
              <a:rPr lang="en-US" b="true" sz="2999" u="none">
                <a:solidFill>
                  <a:srgbClr val="000000"/>
                </a:solidFill>
                <a:latin typeface="Open Sans Bold"/>
                <a:ea typeface="Open Sans Bold"/>
                <a:cs typeface="Open Sans Bold"/>
                <a:sym typeface="Open Sans Bold"/>
              </a:rPr>
              <a:t>Weekday's Pr</a:t>
            </a:r>
            <a:r>
              <a:rPr lang="en-US" b="true" sz="2999" u="none">
                <a:solidFill>
                  <a:srgbClr val="000000"/>
                </a:solidFill>
                <a:latin typeface="Open Sans Bold"/>
                <a:ea typeface="Open Sans Bold"/>
                <a:cs typeface="Open Sans Bold"/>
                <a:sym typeface="Open Sans Bold"/>
              </a:rPr>
              <a:t>oduct Goals:</a:t>
            </a:r>
          </a:p>
          <a:p>
            <a:pPr algn="l" marL="647697" indent="-323848" lvl="1">
              <a:lnSpc>
                <a:spcPts val="4499"/>
              </a:lnSpc>
              <a:buFont typeface="Arial"/>
              <a:buChar char="•"/>
            </a:pPr>
            <a:r>
              <a:rPr lang="en-US" sz="2999" u="none">
                <a:solidFill>
                  <a:srgbClr val="000000"/>
                </a:solidFill>
                <a:latin typeface="Open Sans"/>
                <a:ea typeface="Open Sans"/>
                <a:cs typeface="Open Sans"/>
                <a:sym typeface="Open Sans"/>
              </a:rPr>
              <a:t>Drive Successful Hires through the Platform directly drives revenue, employer satisfaction, and market reputation.</a:t>
            </a:r>
          </a:p>
          <a:p>
            <a:pPr algn="l" marL="647697" indent="-323848" lvl="1">
              <a:lnSpc>
                <a:spcPts val="4499"/>
              </a:lnSpc>
              <a:buFont typeface="Arial"/>
              <a:buChar char="•"/>
            </a:pPr>
            <a:r>
              <a:rPr lang="en-US" sz="2999" u="none">
                <a:solidFill>
                  <a:srgbClr val="000000"/>
                </a:solidFill>
                <a:latin typeface="Open Sans"/>
                <a:ea typeface="Open Sans"/>
                <a:cs typeface="Open Sans"/>
                <a:sym typeface="Open Sans"/>
              </a:rPr>
              <a:t>Increase the Quantity &amp; Quality of Referrals for Companies ensures a consistent pipeline of strong candidates.</a:t>
            </a:r>
          </a:p>
          <a:p>
            <a:pPr algn="l" marL="647697" indent="-323848" lvl="1">
              <a:lnSpc>
                <a:spcPts val="4499"/>
              </a:lnSpc>
              <a:buFont typeface="Arial"/>
              <a:buChar char="•"/>
            </a:pPr>
            <a:r>
              <a:rPr lang="en-US" sz="2999" u="none">
                <a:solidFill>
                  <a:srgbClr val="000000"/>
                </a:solidFill>
                <a:latin typeface="Open Sans"/>
                <a:ea typeface="Open Sans"/>
                <a:cs typeface="Open Sans"/>
                <a:sym typeface="Open Sans"/>
              </a:rPr>
              <a:t>Improve Candidate </a:t>
            </a:r>
            <a:r>
              <a:rPr lang="en-US" sz="2999" u="none">
                <a:solidFill>
                  <a:srgbClr val="000000"/>
                </a:solidFill>
                <a:latin typeface="Open Sans"/>
                <a:ea typeface="Open Sans"/>
                <a:cs typeface="Open Sans"/>
                <a:sym typeface="Open Sans"/>
              </a:rPr>
              <a:t>Engagement &amp; Retention keeps passive candidates responsive and moving smoothly through the hiring funnel.</a:t>
            </a:r>
          </a:p>
          <a:p>
            <a:pPr algn="l" marL="647697" indent="-323848" lvl="1">
              <a:lnSpc>
                <a:spcPts val="4499"/>
              </a:lnSpc>
              <a:buFont typeface="Arial"/>
              <a:buChar char="•"/>
            </a:pPr>
            <a:r>
              <a:rPr lang="en-US" sz="2999" u="none">
                <a:solidFill>
                  <a:srgbClr val="000000"/>
                </a:solidFill>
                <a:latin typeface="Open Sans"/>
                <a:ea typeface="Open Sans"/>
                <a:cs typeface="Open Sans"/>
                <a:sym typeface="Open Sans"/>
              </a:rPr>
              <a:t>Enhance the Overall User Expe</a:t>
            </a:r>
            <a:r>
              <a:rPr lang="en-US" sz="2999" u="none">
                <a:solidFill>
                  <a:srgbClr val="000000"/>
                </a:solidFill>
                <a:latin typeface="Open Sans"/>
                <a:ea typeface="Open Sans"/>
                <a:cs typeface="Open Sans"/>
                <a:sym typeface="Open Sans"/>
              </a:rPr>
              <a:t>rience ensures both referrers and candidates have a seamless, trusted experience, driving long-term platform loyalty.</a:t>
            </a:r>
          </a:p>
        </p:txBody>
      </p:sp>
      <p:sp>
        <p:nvSpPr>
          <p:cNvPr name="Freeform 6" id="6"/>
          <p:cNvSpPr/>
          <p:nvPr/>
        </p:nvSpPr>
        <p:spPr>
          <a:xfrm flipH="false" flipV="false" rot="0">
            <a:off x="16825656" y="1028700"/>
            <a:ext cx="433644" cy="108017"/>
          </a:xfrm>
          <a:custGeom>
            <a:avLst/>
            <a:gdLst/>
            <a:ahLst/>
            <a:cxnLst/>
            <a:rect r="r" b="b" t="t" l="l"/>
            <a:pathLst>
              <a:path h="108017" w="433644">
                <a:moveTo>
                  <a:pt x="0" y="0"/>
                </a:moveTo>
                <a:lnTo>
                  <a:pt x="433644" y="0"/>
                </a:lnTo>
                <a:lnTo>
                  <a:pt x="433644" y="108017"/>
                </a:lnTo>
                <a:lnTo>
                  <a:pt x="0" y="1080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219200" y="2295002"/>
            <a:ext cx="773351" cy="826561"/>
          </a:xfrm>
          <a:custGeom>
            <a:avLst/>
            <a:gdLst/>
            <a:ahLst/>
            <a:cxnLst/>
            <a:rect r="r" b="b" t="t" l="l"/>
            <a:pathLst>
              <a:path h="826561" w="773351">
                <a:moveTo>
                  <a:pt x="0" y="0"/>
                </a:moveTo>
                <a:lnTo>
                  <a:pt x="773351" y="0"/>
                </a:lnTo>
                <a:lnTo>
                  <a:pt x="773351" y="826562"/>
                </a:lnTo>
                <a:lnTo>
                  <a:pt x="0" y="826562"/>
                </a:lnTo>
                <a:lnTo>
                  <a:pt x="0" y="0"/>
                </a:lnTo>
                <a:close/>
              </a:path>
            </a:pathLst>
          </a:custGeom>
          <a:blipFill>
            <a:blip r:embed="rId6"/>
            <a:stretch>
              <a:fillRect l="0" t="0" r="0" b="0"/>
            </a:stretch>
          </a:blipFill>
        </p:spPr>
      </p:sp>
      <p:sp>
        <p:nvSpPr>
          <p:cNvPr name="Freeform 8" id="8"/>
          <p:cNvSpPr/>
          <p:nvPr/>
        </p:nvSpPr>
        <p:spPr>
          <a:xfrm flipH="false" flipV="false" rot="2700000">
            <a:off x="1363505" y="4840993"/>
            <a:ext cx="696767" cy="696767"/>
          </a:xfrm>
          <a:custGeom>
            <a:avLst/>
            <a:gdLst/>
            <a:ahLst/>
            <a:cxnLst/>
            <a:rect r="r" b="b" t="t" l="l"/>
            <a:pathLst>
              <a:path h="696767" w="696767">
                <a:moveTo>
                  <a:pt x="0" y="0"/>
                </a:moveTo>
                <a:lnTo>
                  <a:pt x="696767" y="0"/>
                </a:lnTo>
                <a:lnTo>
                  <a:pt x="696767" y="696767"/>
                </a:lnTo>
                <a:lnTo>
                  <a:pt x="0" y="69676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2339638" y="2360452"/>
            <a:ext cx="12129618" cy="2828925"/>
          </a:xfrm>
          <a:prstGeom prst="rect">
            <a:avLst/>
          </a:prstGeom>
        </p:spPr>
        <p:txBody>
          <a:bodyPr anchor="t" rtlCol="false" tIns="0" lIns="0" bIns="0" rIns="0">
            <a:spAutoFit/>
          </a:bodyPr>
          <a:lstStyle/>
          <a:p>
            <a:pPr algn="l">
              <a:lnSpc>
                <a:spcPts val="4500"/>
              </a:lnSpc>
            </a:pPr>
            <a:r>
              <a:rPr lang="en-US" sz="3000" b="true">
                <a:solidFill>
                  <a:srgbClr val="000000"/>
                </a:solidFill>
                <a:latin typeface="Open Sans Bold"/>
                <a:ea typeface="Open Sans Bold"/>
                <a:cs typeface="Open Sans Bold"/>
                <a:sym typeface="Open Sans Bold"/>
              </a:rPr>
              <a:t>What </a:t>
            </a:r>
            <a:r>
              <a:rPr lang="en-US" sz="3000" b="true">
                <a:solidFill>
                  <a:srgbClr val="000000"/>
                </a:solidFill>
                <a:latin typeface="Open Sans Bold"/>
                <a:ea typeface="Open Sans Bold"/>
                <a:cs typeface="Open Sans Bold"/>
                <a:sym typeface="Open Sans Bold"/>
              </a:rPr>
              <a:t>is Weekday?</a:t>
            </a:r>
          </a:p>
          <a:p>
            <a:pPr algn="l" marL="647700" indent="-323850" lvl="1">
              <a:lnSpc>
                <a:spcPts val="4500"/>
              </a:lnSpc>
              <a:buFont typeface="Arial"/>
              <a:buChar char="•"/>
            </a:pPr>
            <a:r>
              <a:rPr lang="en-US" sz="3000">
                <a:solidFill>
                  <a:srgbClr val="000000"/>
                </a:solidFill>
                <a:latin typeface="Open Sans"/>
                <a:ea typeface="Open Sans"/>
                <a:cs typeface="Open Sans"/>
                <a:sym typeface="Open Sans"/>
              </a:rPr>
              <a:t>Referral-based hiring platform leveraging employee networks.</a:t>
            </a:r>
          </a:p>
          <a:p>
            <a:pPr algn="l" marL="647700" indent="-323850" lvl="1">
              <a:lnSpc>
                <a:spcPts val="4500"/>
              </a:lnSpc>
              <a:buFont typeface="Arial"/>
              <a:buChar char="•"/>
            </a:pPr>
            <a:r>
              <a:rPr lang="en-US" sz="3000">
                <a:solidFill>
                  <a:srgbClr val="000000"/>
                </a:solidFill>
                <a:latin typeface="Open Sans"/>
                <a:ea typeface="Open Sans"/>
                <a:cs typeface="Open Sans"/>
                <a:sym typeface="Open Sans"/>
              </a:rPr>
              <a:t>Connects companies with passive, high-quality candidates.</a:t>
            </a:r>
          </a:p>
          <a:p>
            <a:pPr algn="l" marL="647700" indent="-323850" lvl="1">
              <a:lnSpc>
                <a:spcPts val="4500"/>
              </a:lnSpc>
              <a:buFont typeface="Arial"/>
              <a:buChar char="•"/>
            </a:pPr>
            <a:r>
              <a:rPr lang="en-US" sz="3000">
                <a:solidFill>
                  <a:srgbClr val="000000"/>
                </a:solidFill>
                <a:latin typeface="Open Sans"/>
                <a:ea typeface="Open Sans"/>
                <a:cs typeface="Open Sans"/>
                <a:sym typeface="Open Sans"/>
              </a:rPr>
              <a:t>YC W21 startup transforming tech recruitment.</a:t>
            </a:r>
          </a:p>
          <a:p>
            <a:pPr algn="l">
              <a:lnSpc>
                <a:spcPts val="450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256056" y="2475244"/>
            <a:ext cx="14479256" cy="1704227"/>
          </a:xfrm>
          <a:prstGeom prst="rect">
            <a:avLst/>
          </a:prstGeom>
          <a:solidFill>
            <a:srgbClr val="FF862F"/>
          </a:solidFill>
        </p:spPr>
      </p:sp>
      <p:sp>
        <p:nvSpPr>
          <p:cNvPr name="AutoShape 3" id="3"/>
          <p:cNvSpPr/>
          <p:nvPr/>
        </p:nvSpPr>
        <p:spPr>
          <a:xfrm rot="0">
            <a:off x="-314058" y="-319537"/>
            <a:ext cx="1252697" cy="10926073"/>
          </a:xfrm>
          <a:prstGeom prst="rect">
            <a:avLst/>
          </a:prstGeom>
          <a:solidFill>
            <a:srgbClr val="FF862F"/>
          </a:solidFill>
        </p:spPr>
      </p:sp>
      <p:sp>
        <p:nvSpPr>
          <p:cNvPr name="Freeform 4" id="4"/>
          <p:cNvSpPr/>
          <p:nvPr/>
        </p:nvSpPr>
        <p:spPr>
          <a:xfrm flipH="false" flipV="false" rot="896571">
            <a:off x="-3710528" y="-700792"/>
            <a:ext cx="4518794" cy="4518794"/>
          </a:xfrm>
          <a:custGeom>
            <a:avLst/>
            <a:gdLst/>
            <a:ahLst/>
            <a:cxnLst/>
            <a:rect r="r" b="b" t="t" l="l"/>
            <a:pathLst>
              <a:path h="4518794" w="4518794">
                <a:moveTo>
                  <a:pt x="0" y="0"/>
                </a:moveTo>
                <a:lnTo>
                  <a:pt x="4518794" y="0"/>
                </a:lnTo>
                <a:lnTo>
                  <a:pt x="4518794" y="4518794"/>
                </a:lnTo>
                <a:lnTo>
                  <a:pt x="0" y="4518794"/>
                </a:lnTo>
                <a:lnTo>
                  <a:pt x="0" y="0"/>
                </a:lnTo>
                <a:close/>
              </a:path>
            </a:pathLst>
          </a:custGeom>
          <a:blipFill>
            <a:blip r:embed="rId2">
              <a:alphaModFix amt="90000"/>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2256056" y="338316"/>
            <a:ext cx="12969725" cy="1911833"/>
            <a:chOff x="0" y="0"/>
            <a:chExt cx="17292967" cy="2549110"/>
          </a:xfrm>
        </p:grpSpPr>
        <p:sp>
          <p:nvSpPr>
            <p:cNvPr name="TextBox 6" id="6"/>
            <p:cNvSpPr txBox="true"/>
            <p:nvPr/>
          </p:nvSpPr>
          <p:spPr>
            <a:xfrm rot="0">
              <a:off x="0" y="-9525"/>
              <a:ext cx="17292967" cy="1533525"/>
            </a:xfrm>
            <a:prstGeom prst="rect">
              <a:avLst/>
            </a:prstGeom>
          </p:spPr>
          <p:txBody>
            <a:bodyPr anchor="t" rtlCol="false" tIns="0" lIns="0" bIns="0" rIns="0">
              <a:spAutoFit/>
            </a:bodyPr>
            <a:lstStyle/>
            <a:p>
              <a:pPr algn="l">
                <a:lnSpc>
                  <a:spcPts val="9000"/>
                </a:lnSpc>
              </a:pPr>
              <a:r>
                <a:rPr lang="en-US" sz="7500" b="true">
                  <a:solidFill>
                    <a:srgbClr val="000000"/>
                  </a:solidFill>
                  <a:latin typeface="HK Grotesk Medium"/>
                  <a:ea typeface="HK Grotesk Medium"/>
                  <a:cs typeface="HK Grotesk Medium"/>
                  <a:sym typeface="HK Grotesk Medium"/>
                </a:rPr>
                <a:t>M</a:t>
              </a:r>
              <a:r>
                <a:rPr lang="en-US" b="true" sz="7500">
                  <a:solidFill>
                    <a:srgbClr val="000000"/>
                  </a:solidFill>
                  <a:latin typeface="HK Grotesk Medium"/>
                  <a:ea typeface="HK Grotesk Medium"/>
                  <a:cs typeface="HK Grotesk Medium"/>
                  <a:sym typeface="HK Grotesk Medium"/>
                </a:rPr>
                <a:t>ethodology</a:t>
              </a:r>
            </a:p>
          </p:txBody>
        </p:sp>
        <p:sp>
          <p:nvSpPr>
            <p:cNvPr name="TextBox 7" id="7"/>
            <p:cNvSpPr txBox="true"/>
            <p:nvPr/>
          </p:nvSpPr>
          <p:spPr>
            <a:xfrm rot="0">
              <a:off x="0" y="1841508"/>
              <a:ext cx="17292967" cy="707602"/>
            </a:xfrm>
            <a:prstGeom prst="rect">
              <a:avLst/>
            </a:prstGeom>
          </p:spPr>
          <p:txBody>
            <a:bodyPr anchor="t" rtlCol="false" tIns="0" lIns="0" bIns="0" rIns="0">
              <a:spAutoFit/>
            </a:bodyPr>
            <a:lstStyle/>
            <a:p>
              <a:pPr algn="l" marL="0" indent="0" lvl="0">
                <a:lnSpc>
                  <a:spcPts val="4479"/>
                </a:lnSpc>
                <a:spcBef>
                  <a:spcPct val="0"/>
                </a:spcBef>
              </a:pPr>
              <a:r>
                <a:rPr lang="en-US" b="true" sz="3199" spc="63">
                  <a:solidFill>
                    <a:srgbClr val="FF862F"/>
                  </a:solidFill>
                  <a:latin typeface="HK Grotesk Bold"/>
                  <a:ea typeface="HK Grotesk Bold"/>
                  <a:cs typeface="HK Grotesk Bold"/>
                  <a:sym typeface="HK Grotesk Bold"/>
                </a:rPr>
                <a:t>Defin</a:t>
              </a:r>
              <a:r>
                <a:rPr lang="en-US" b="true" sz="3199" spc="63">
                  <a:solidFill>
                    <a:srgbClr val="FF862F"/>
                  </a:solidFill>
                  <a:latin typeface="HK Grotesk Bold"/>
                  <a:ea typeface="HK Grotesk Bold"/>
                  <a:cs typeface="HK Grotesk Bold"/>
                  <a:sym typeface="HK Grotesk Bold"/>
                </a:rPr>
                <a:t>ing Core Problems &amp; Solutions:</a:t>
              </a:r>
            </a:p>
          </p:txBody>
        </p:sp>
      </p:grpSp>
      <p:sp>
        <p:nvSpPr>
          <p:cNvPr name="TextBox 8" id="8"/>
          <p:cNvSpPr txBox="true"/>
          <p:nvPr/>
        </p:nvSpPr>
        <p:spPr>
          <a:xfrm rot="0">
            <a:off x="2413626" y="2458360"/>
            <a:ext cx="14321686" cy="1671320"/>
          </a:xfrm>
          <a:prstGeom prst="rect">
            <a:avLst/>
          </a:prstGeom>
        </p:spPr>
        <p:txBody>
          <a:bodyPr anchor="t" rtlCol="false" tIns="0" lIns="0" bIns="0" rIns="0">
            <a:spAutoFit/>
          </a:bodyPr>
          <a:lstStyle/>
          <a:p>
            <a:pPr algn="ctr" marL="0" indent="0" lvl="0">
              <a:lnSpc>
                <a:spcPts val="4479"/>
              </a:lnSpc>
              <a:spcBef>
                <a:spcPct val="0"/>
              </a:spcBef>
            </a:pPr>
            <a:r>
              <a:rPr lang="en-US" b="true" sz="3199" spc="63">
                <a:solidFill>
                  <a:srgbClr val="FFFFFF"/>
                </a:solidFill>
                <a:latin typeface="HK Grotesk Medium"/>
                <a:ea typeface="HK Grotesk Medium"/>
                <a:cs typeface="HK Grotesk Medium"/>
                <a:sym typeface="HK Grotesk Medium"/>
              </a:rPr>
              <a:t>Companies lack access to passive, high-quality candidates due to low engagement with recruiter outreach and limited structured referrals, resulting in slower and lower-quality hiring.</a:t>
            </a:r>
          </a:p>
        </p:txBody>
      </p:sp>
      <p:sp>
        <p:nvSpPr>
          <p:cNvPr name="TextBox 9" id="9"/>
          <p:cNvSpPr txBox="true"/>
          <p:nvPr/>
        </p:nvSpPr>
        <p:spPr>
          <a:xfrm rot="0">
            <a:off x="2256056" y="4238470"/>
            <a:ext cx="15367366" cy="5930264"/>
          </a:xfrm>
          <a:prstGeom prst="rect">
            <a:avLst/>
          </a:prstGeom>
        </p:spPr>
        <p:txBody>
          <a:bodyPr anchor="t" rtlCol="false" tIns="0" lIns="0" bIns="0" rIns="0">
            <a:spAutoFit/>
          </a:bodyPr>
          <a:lstStyle/>
          <a:p>
            <a:pPr algn="l">
              <a:lnSpc>
                <a:spcPts val="3900"/>
              </a:lnSpc>
            </a:pPr>
            <a:r>
              <a:rPr lang="en-US" sz="2600" b="true">
                <a:solidFill>
                  <a:srgbClr val="630032"/>
                </a:solidFill>
                <a:latin typeface="Open Sans Bold"/>
                <a:ea typeface="Open Sans Bold"/>
                <a:cs typeface="Open Sans Bold"/>
                <a:sym typeface="Open Sans Bold"/>
              </a:rPr>
              <a:t>What is the pain point?</a:t>
            </a:r>
          </a:p>
          <a:p>
            <a:pPr algn="l" marL="561344" indent="-280672" lvl="1">
              <a:lnSpc>
                <a:spcPts val="3900"/>
              </a:lnSpc>
              <a:buFont typeface="Arial"/>
              <a:buChar char="•"/>
            </a:pPr>
            <a:r>
              <a:rPr lang="en-US" sz="2600">
                <a:solidFill>
                  <a:srgbClr val="630032"/>
                </a:solidFill>
                <a:latin typeface="Open Sans"/>
                <a:ea typeface="Open Sans"/>
                <a:cs typeface="Open Sans"/>
                <a:sym typeface="Open Sans"/>
              </a:rPr>
              <a:t>Employers want better candidates who are not actively applying everywhere randomly.</a:t>
            </a:r>
          </a:p>
          <a:p>
            <a:pPr algn="l" marL="561344" indent="-280672" lvl="1">
              <a:lnSpc>
                <a:spcPts val="3900"/>
              </a:lnSpc>
              <a:buFont typeface="Arial"/>
              <a:buChar char="•"/>
            </a:pPr>
            <a:r>
              <a:rPr lang="en-US" sz="2600">
                <a:solidFill>
                  <a:srgbClr val="630032"/>
                </a:solidFill>
                <a:latin typeface="Open Sans"/>
                <a:ea typeface="Open Sans"/>
                <a:cs typeface="Open Sans"/>
                <a:sym typeface="Open Sans"/>
              </a:rPr>
              <a:t>Passive candidates ignore recruiter outreach due to lack of trust.</a:t>
            </a:r>
          </a:p>
          <a:p>
            <a:pPr algn="l" marL="561344" indent="-280672" lvl="1">
              <a:lnSpc>
                <a:spcPts val="3900"/>
              </a:lnSpc>
              <a:buFont typeface="Arial"/>
              <a:buChar char="•"/>
            </a:pPr>
            <a:r>
              <a:rPr lang="en-US" sz="2600">
                <a:solidFill>
                  <a:srgbClr val="630032"/>
                </a:solidFill>
                <a:latin typeface="Open Sans"/>
                <a:ea typeface="Open Sans"/>
                <a:cs typeface="Open Sans"/>
                <a:sym typeface="Open Sans"/>
              </a:rPr>
              <a:t>Employee referrals are infrequent and unstructured without an incentivised platform.</a:t>
            </a:r>
          </a:p>
          <a:p>
            <a:pPr algn="l">
              <a:lnSpc>
                <a:spcPts val="3900"/>
              </a:lnSpc>
            </a:pPr>
            <a:r>
              <a:rPr lang="en-US" sz="2600" b="true">
                <a:solidFill>
                  <a:srgbClr val="630032"/>
                </a:solidFill>
                <a:latin typeface="Open Sans Bold"/>
                <a:ea typeface="Open Sans Bold"/>
                <a:cs typeface="Open Sans Bold"/>
                <a:sym typeface="Open Sans Bold"/>
              </a:rPr>
              <a:t>Why does this matter?</a:t>
            </a:r>
          </a:p>
          <a:p>
            <a:pPr algn="l" marL="561344" indent="-280672" lvl="1">
              <a:lnSpc>
                <a:spcPts val="3900"/>
              </a:lnSpc>
              <a:buFont typeface="Arial"/>
              <a:buChar char="•"/>
            </a:pPr>
            <a:r>
              <a:rPr lang="en-US" sz="2600">
                <a:solidFill>
                  <a:srgbClr val="630032"/>
                </a:solidFill>
                <a:latin typeface="Open Sans"/>
                <a:ea typeface="Open Sans"/>
                <a:cs typeface="Open Sans"/>
                <a:sym typeface="Open Sans"/>
              </a:rPr>
              <a:t>Fewer successful hires → Companies lose time and money.</a:t>
            </a:r>
          </a:p>
          <a:p>
            <a:pPr algn="l" marL="561344" indent="-280672" lvl="1">
              <a:lnSpc>
                <a:spcPts val="3900"/>
              </a:lnSpc>
              <a:buFont typeface="Arial"/>
              <a:buChar char="•"/>
            </a:pPr>
            <a:r>
              <a:rPr lang="en-US" sz="2600">
                <a:solidFill>
                  <a:srgbClr val="630032"/>
                </a:solidFill>
                <a:latin typeface="Open Sans"/>
                <a:ea typeface="Open Sans"/>
                <a:cs typeface="Open Sans"/>
                <a:sym typeface="Open Sans"/>
              </a:rPr>
              <a:t>Weekday’s revenue depends on driving more successful, high-quality hires.</a:t>
            </a:r>
          </a:p>
          <a:p>
            <a:pPr algn="l">
              <a:lnSpc>
                <a:spcPts val="3900"/>
              </a:lnSpc>
            </a:pPr>
          </a:p>
          <a:p>
            <a:pPr algn="l">
              <a:lnSpc>
                <a:spcPts val="3900"/>
              </a:lnSpc>
            </a:pPr>
            <a:r>
              <a:rPr lang="en-US" sz="2600" b="true">
                <a:solidFill>
                  <a:srgbClr val="630032"/>
                </a:solidFill>
                <a:latin typeface="Open Sans Bold"/>
                <a:ea typeface="Open Sans Bold"/>
                <a:cs typeface="Open Sans Bold"/>
                <a:sym typeface="Open Sans Bold"/>
              </a:rPr>
              <a:t>Weekday’s Opportunity (solution direction)</a:t>
            </a:r>
          </a:p>
          <a:p>
            <a:pPr algn="l" marL="561344" indent="-280672" lvl="1">
              <a:lnSpc>
                <a:spcPts val="3900"/>
              </a:lnSpc>
              <a:buFont typeface="Arial"/>
              <a:buChar char="•"/>
            </a:pPr>
            <a:r>
              <a:rPr lang="en-US" sz="2600">
                <a:solidFill>
                  <a:srgbClr val="630032"/>
                </a:solidFill>
                <a:latin typeface="Open Sans"/>
                <a:ea typeface="Open Sans"/>
                <a:cs typeface="Open Sans"/>
                <a:sym typeface="Open Sans"/>
              </a:rPr>
              <a:t>Build a referral-based sourcing platform that scales employee referrals and increases passive candidate conversions with high-trust outreach and seamless UX.</a:t>
            </a:r>
          </a:p>
          <a:p>
            <a:pPr algn="l">
              <a:lnSpc>
                <a:spcPts val="3900"/>
              </a:lnSpc>
            </a:pP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5063406" y="3178656"/>
            <a:ext cx="2287666" cy="1557139"/>
            <a:chOff x="0" y="0"/>
            <a:chExt cx="3050221" cy="2076186"/>
          </a:xfrm>
        </p:grpSpPr>
        <p:sp>
          <p:nvSpPr>
            <p:cNvPr name="AutoShape 3" id="3"/>
            <p:cNvSpPr/>
            <p:nvPr/>
          </p:nvSpPr>
          <p:spPr>
            <a:xfrm rot="0">
              <a:off x="0" y="0"/>
              <a:ext cx="3050221" cy="2076186"/>
            </a:xfrm>
            <a:prstGeom prst="rect">
              <a:avLst/>
            </a:prstGeom>
            <a:solidFill>
              <a:srgbClr val="FFE6BC"/>
            </a:solidFill>
          </p:spPr>
        </p:sp>
        <p:sp>
          <p:nvSpPr>
            <p:cNvPr name="TextBox 4" id="4"/>
            <p:cNvSpPr txBox="true"/>
            <p:nvPr/>
          </p:nvSpPr>
          <p:spPr>
            <a:xfrm rot="0">
              <a:off x="216220" y="217673"/>
              <a:ext cx="2617782" cy="1583690"/>
            </a:xfrm>
            <a:prstGeom prst="rect">
              <a:avLst/>
            </a:prstGeom>
          </p:spPr>
          <p:txBody>
            <a:bodyPr anchor="t" rtlCol="false" tIns="0" lIns="0" bIns="0" rIns="0">
              <a:spAutoFit/>
            </a:bodyPr>
            <a:lstStyle/>
            <a:p>
              <a:pPr algn="ctr">
                <a:lnSpc>
                  <a:spcPts val="3299"/>
                </a:lnSpc>
              </a:pPr>
              <a:r>
                <a:rPr lang="en-US" sz="2199" b="true">
                  <a:solidFill>
                    <a:srgbClr val="000000"/>
                  </a:solidFill>
                  <a:latin typeface="Open Sans Bold"/>
                  <a:ea typeface="Open Sans Bold"/>
                  <a:cs typeface="Open Sans Bold"/>
                  <a:sym typeface="Open Sans Bold"/>
                </a:rPr>
                <a:t>Hireflo</a:t>
              </a:r>
              <a:r>
                <a:rPr lang="en-US" b="true" sz="2199">
                  <a:solidFill>
                    <a:srgbClr val="000000"/>
                  </a:solidFill>
                  <a:latin typeface="Open Sans Bold"/>
                  <a:ea typeface="Open Sans Bold"/>
                  <a:cs typeface="Open Sans Bold"/>
                  <a:sym typeface="Open Sans Bold"/>
                </a:rPr>
                <a:t>w (Outreach Automation)</a:t>
              </a:r>
            </a:p>
          </p:txBody>
        </p:sp>
      </p:grpSp>
      <p:grpSp>
        <p:nvGrpSpPr>
          <p:cNvPr name="Group 5" id="5"/>
          <p:cNvGrpSpPr/>
          <p:nvPr/>
        </p:nvGrpSpPr>
        <p:grpSpPr>
          <a:xfrm rot="0">
            <a:off x="9773230" y="3178656"/>
            <a:ext cx="2287666" cy="1557139"/>
            <a:chOff x="0" y="0"/>
            <a:chExt cx="3050221" cy="2076186"/>
          </a:xfrm>
        </p:grpSpPr>
        <p:sp>
          <p:nvSpPr>
            <p:cNvPr name="AutoShape 6" id="6"/>
            <p:cNvSpPr/>
            <p:nvPr/>
          </p:nvSpPr>
          <p:spPr>
            <a:xfrm rot="0">
              <a:off x="0" y="0"/>
              <a:ext cx="3050221" cy="2076186"/>
            </a:xfrm>
            <a:prstGeom prst="rect">
              <a:avLst/>
            </a:prstGeom>
            <a:solidFill>
              <a:srgbClr val="FFD286"/>
            </a:solidFill>
          </p:spPr>
        </p:sp>
        <p:sp>
          <p:nvSpPr>
            <p:cNvPr name="TextBox 7" id="7"/>
            <p:cNvSpPr txBox="true"/>
            <p:nvPr/>
          </p:nvSpPr>
          <p:spPr>
            <a:xfrm rot="0">
              <a:off x="216220" y="217673"/>
              <a:ext cx="2617782" cy="1583690"/>
            </a:xfrm>
            <a:prstGeom prst="rect">
              <a:avLst/>
            </a:prstGeom>
          </p:spPr>
          <p:txBody>
            <a:bodyPr anchor="t" rtlCol="false" tIns="0" lIns="0" bIns="0" rIns="0">
              <a:spAutoFit/>
            </a:bodyPr>
            <a:lstStyle/>
            <a:p>
              <a:pPr algn="ctr">
                <a:lnSpc>
                  <a:spcPts val="3299"/>
                </a:lnSpc>
              </a:pPr>
              <a:r>
                <a:rPr lang="en-US" sz="2199" b="true">
                  <a:solidFill>
                    <a:srgbClr val="000000"/>
                  </a:solidFill>
                  <a:latin typeface="Open Sans Bold"/>
                  <a:ea typeface="Open Sans Bold"/>
                  <a:cs typeface="Open Sans Bold"/>
                  <a:sym typeface="Open Sans Bold"/>
                </a:rPr>
                <a:t>TopHire (Curated Marketplace)</a:t>
              </a:r>
            </a:p>
          </p:txBody>
        </p:sp>
      </p:grpSp>
      <p:grpSp>
        <p:nvGrpSpPr>
          <p:cNvPr name="Group 8" id="8"/>
          <p:cNvGrpSpPr/>
          <p:nvPr/>
        </p:nvGrpSpPr>
        <p:grpSpPr>
          <a:xfrm rot="0">
            <a:off x="14483054" y="3269548"/>
            <a:ext cx="2776246" cy="1557139"/>
            <a:chOff x="0" y="0"/>
            <a:chExt cx="3701662" cy="2076186"/>
          </a:xfrm>
        </p:grpSpPr>
        <p:sp>
          <p:nvSpPr>
            <p:cNvPr name="AutoShape 9" id="9"/>
            <p:cNvSpPr/>
            <p:nvPr/>
          </p:nvSpPr>
          <p:spPr>
            <a:xfrm rot="0">
              <a:off x="0" y="0"/>
              <a:ext cx="3701662" cy="2076186"/>
            </a:xfrm>
            <a:prstGeom prst="rect">
              <a:avLst/>
            </a:prstGeom>
            <a:solidFill>
              <a:srgbClr val="FBBE28"/>
            </a:solidFill>
          </p:spPr>
        </p:sp>
        <p:sp>
          <p:nvSpPr>
            <p:cNvPr name="TextBox 10" id="10"/>
            <p:cNvSpPr txBox="true"/>
            <p:nvPr/>
          </p:nvSpPr>
          <p:spPr>
            <a:xfrm rot="0">
              <a:off x="262398" y="217673"/>
              <a:ext cx="3176866" cy="1583690"/>
            </a:xfrm>
            <a:prstGeom prst="rect">
              <a:avLst/>
            </a:prstGeom>
          </p:spPr>
          <p:txBody>
            <a:bodyPr anchor="t" rtlCol="false" tIns="0" lIns="0" bIns="0" rIns="0">
              <a:spAutoFit/>
            </a:bodyPr>
            <a:lstStyle/>
            <a:p>
              <a:pPr algn="ctr">
                <a:lnSpc>
                  <a:spcPts val="3299"/>
                </a:lnSpc>
              </a:pPr>
              <a:r>
                <a:rPr lang="en-US" sz="2199" b="true">
                  <a:solidFill>
                    <a:srgbClr val="000000"/>
                  </a:solidFill>
                  <a:latin typeface="Open Sans Bold"/>
                  <a:ea typeface="Open Sans Bold"/>
                  <a:cs typeface="Open Sans Bold"/>
                  <a:sym typeface="Open Sans Bold"/>
                </a:rPr>
                <a:t>Weekday (Referral-Driven Sourcing)</a:t>
              </a:r>
            </a:p>
          </p:txBody>
        </p:sp>
      </p:grpSp>
      <p:sp>
        <p:nvSpPr>
          <p:cNvPr name="AutoShape 11" id="11"/>
          <p:cNvSpPr/>
          <p:nvPr/>
        </p:nvSpPr>
        <p:spPr>
          <a:xfrm rot="0">
            <a:off x="1171575" y="6169625"/>
            <a:ext cx="15944850" cy="0"/>
          </a:xfrm>
          <a:prstGeom prst="line">
            <a:avLst/>
          </a:prstGeom>
          <a:ln cap="flat" w="9525">
            <a:solidFill>
              <a:srgbClr val="000000">
                <a:alpha val="40000"/>
              </a:srgbClr>
            </a:solidFill>
            <a:prstDash val="solid"/>
            <a:headEnd type="none" len="sm" w="sm"/>
            <a:tailEnd type="none" len="sm" w="sm"/>
          </a:ln>
        </p:spPr>
      </p:sp>
      <p:sp>
        <p:nvSpPr>
          <p:cNvPr name="AutoShape 12" id="12"/>
          <p:cNvSpPr/>
          <p:nvPr/>
        </p:nvSpPr>
        <p:spPr>
          <a:xfrm rot="0">
            <a:off x="1171575" y="7221914"/>
            <a:ext cx="15944850" cy="0"/>
          </a:xfrm>
          <a:prstGeom prst="line">
            <a:avLst/>
          </a:prstGeom>
          <a:ln cap="flat" w="9525">
            <a:solidFill>
              <a:srgbClr val="000000">
                <a:alpha val="40000"/>
              </a:srgbClr>
            </a:solidFill>
            <a:prstDash val="solid"/>
            <a:headEnd type="none" len="sm" w="sm"/>
            <a:tailEnd type="none" len="sm" w="sm"/>
          </a:ln>
        </p:spPr>
      </p:sp>
      <p:sp>
        <p:nvSpPr>
          <p:cNvPr name="AutoShape 13" id="13"/>
          <p:cNvSpPr/>
          <p:nvPr/>
        </p:nvSpPr>
        <p:spPr>
          <a:xfrm rot="0">
            <a:off x="1171575" y="8274203"/>
            <a:ext cx="15944850" cy="0"/>
          </a:xfrm>
          <a:prstGeom prst="line">
            <a:avLst/>
          </a:prstGeom>
          <a:ln cap="flat" w="9525">
            <a:solidFill>
              <a:srgbClr val="000000">
                <a:alpha val="40000"/>
              </a:srgbClr>
            </a:solidFill>
            <a:prstDash val="solid"/>
            <a:headEnd type="none" len="sm" w="sm"/>
            <a:tailEnd type="none" len="sm" w="sm"/>
          </a:ln>
        </p:spPr>
      </p:sp>
      <p:sp>
        <p:nvSpPr>
          <p:cNvPr name="AutoShape 14" id="14"/>
          <p:cNvSpPr/>
          <p:nvPr/>
        </p:nvSpPr>
        <p:spPr>
          <a:xfrm rot="0">
            <a:off x="-362059" y="-216363"/>
            <a:ext cx="18803382" cy="787863"/>
          </a:xfrm>
          <a:prstGeom prst="rect">
            <a:avLst/>
          </a:prstGeom>
          <a:solidFill>
            <a:srgbClr val="FF862F"/>
          </a:solidFill>
        </p:spPr>
      </p:sp>
      <p:grpSp>
        <p:nvGrpSpPr>
          <p:cNvPr name="Group 15" id="15"/>
          <p:cNvGrpSpPr/>
          <p:nvPr/>
        </p:nvGrpSpPr>
        <p:grpSpPr>
          <a:xfrm rot="0">
            <a:off x="5578088" y="7618863"/>
            <a:ext cx="267917" cy="267917"/>
            <a:chOff x="0" y="0"/>
            <a:chExt cx="6350000" cy="6350000"/>
          </a:xfrm>
        </p:grpSpPr>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E6BC"/>
            </a:solidFill>
          </p:spPr>
        </p:sp>
      </p:grpSp>
      <p:grpSp>
        <p:nvGrpSpPr>
          <p:cNvPr name="Group 17" id="17"/>
          <p:cNvGrpSpPr/>
          <p:nvPr/>
        </p:nvGrpSpPr>
        <p:grpSpPr>
          <a:xfrm rot="0">
            <a:off x="1171575" y="1028700"/>
            <a:ext cx="9775790" cy="1807692"/>
            <a:chOff x="0" y="0"/>
            <a:chExt cx="13034387" cy="2410256"/>
          </a:xfrm>
        </p:grpSpPr>
        <p:sp>
          <p:nvSpPr>
            <p:cNvPr name="TextBox 18" id="18"/>
            <p:cNvSpPr txBox="true"/>
            <p:nvPr/>
          </p:nvSpPr>
          <p:spPr>
            <a:xfrm rot="0">
              <a:off x="0" y="-9525"/>
              <a:ext cx="13034387" cy="1533525"/>
            </a:xfrm>
            <a:prstGeom prst="rect">
              <a:avLst/>
            </a:prstGeom>
          </p:spPr>
          <p:txBody>
            <a:bodyPr anchor="t" rtlCol="false" tIns="0" lIns="0" bIns="0" rIns="0">
              <a:spAutoFit/>
            </a:bodyPr>
            <a:lstStyle/>
            <a:p>
              <a:pPr algn="l">
                <a:lnSpc>
                  <a:spcPts val="9000"/>
                </a:lnSpc>
              </a:pPr>
              <a:r>
                <a:rPr lang="en-US" b="true" sz="7500">
                  <a:solidFill>
                    <a:srgbClr val="000000"/>
                  </a:solidFill>
                  <a:latin typeface="HK Grotesk Medium"/>
                  <a:ea typeface="HK Grotesk Medium"/>
                  <a:cs typeface="HK Grotesk Medium"/>
                  <a:sym typeface="HK Grotesk Medium"/>
                </a:rPr>
                <a:t>Competitive Market</a:t>
              </a:r>
            </a:p>
          </p:txBody>
        </p:sp>
        <p:sp>
          <p:nvSpPr>
            <p:cNvPr name="TextBox 19" id="19"/>
            <p:cNvSpPr txBox="true"/>
            <p:nvPr/>
          </p:nvSpPr>
          <p:spPr>
            <a:xfrm rot="0">
              <a:off x="0" y="1787533"/>
              <a:ext cx="13034387" cy="622723"/>
            </a:xfrm>
            <a:prstGeom prst="rect">
              <a:avLst/>
            </a:prstGeom>
          </p:spPr>
          <p:txBody>
            <a:bodyPr anchor="t" rtlCol="false" tIns="0" lIns="0" bIns="0" rIns="0">
              <a:spAutoFit/>
            </a:bodyPr>
            <a:lstStyle/>
            <a:p>
              <a:pPr algn="l" marL="0" indent="0" lvl="0">
                <a:lnSpc>
                  <a:spcPts val="3919"/>
                </a:lnSpc>
                <a:spcBef>
                  <a:spcPct val="0"/>
                </a:spcBef>
              </a:pPr>
              <a:r>
                <a:rPr lang="en-US" b="true" sz="2799" spc="55">
                  <a:solidFill>
                    <a:srgbClr val="FF862F"/>
                  </a:solidFill>
                  <a:latin typeface="HK Grotesk Medium"/>
                  <a:ea typeface="HK Grotesk Medium"/>
                  <a:cs typeface="HK Grotesk Medium"/>
                  <a:sym typeface="HK Grotesk Medium"/>
                </a:rPr>
                <a:t>We</a:t>
              </a:r>
              <a:r>
                <a:rPr lang="en-US" b="true" sz="2799" spc="55">
                  <a:solidFill>
                    <a:srgbClr val="FF862F"/>
                  </a:solidFill>
                  <a:latin typeface="HK Grotesk Medium"/>
                  <a:ea typeface="HK Grotesk Medium"/>
                  <a:cs typeface="HK Grotesk Medium"/>
                  <a:sym typeface="HK Grotesk Medium"/>
                </a:rPr>
                <a:t>ekday's Unique Position: Beyond Traditional Hiring</a:t>
              </a:r>
            </a:p>
          </p:txBody>
        </p:sp>
      </p:grpSp>
      <p:sp>
        <p:nvSpPr>
          <p:cNvPr name="TextBox 20" id="20"/>
          <p:cNvSpPr txBox="true"/>
          <p:nvPr/>
        </p:nvSpPr>
        <p:spPr>
          <a:xfrm rot="0">
            <a:off x="1171575" y="5223428"/>
            <a:ext cx="3029361" cy="792480"/>
          </a:xfrm>
          <a:prstGeom prst="rect">
            <a:avLst/>
          </a:prstGeom>
        </p:spPr>
        <p:txBody>
          <a:bodyPr anchor="t" rtlCol="false" tIns="0" lIns="0" bIns="0" rIns="0">
            <a:spAutoFit/>
          </a:bodyPr>
          <a:lstStyle/>
          <a:p>
            <a:pPr algn="l">
              <a:lnSpc>
                <a:spcPts val="3299"/>
              </a:lnSpc>
            </a:pPr>
            <a:r>
              <a:rPr lang="en-US" sz="2199">
                <a:solidFill>
                  <a:srgbClr val="000000"/>
                </a:solidFill>
                <a:latin typeface="Open Sans"/>
                <a:ea typeface="Open Sans"/>
                <a:cs typeface="Open Sans"/>
                <a:sym typeface="Open Sans"/>
              </a:rPr>
              <a:t>Candida</a:t>
            </a:r>
            <a:r>
              <a:rPr lang="en-US" sz="2199">
                <a:solidFill>
                  <a:srgbClr val="000000"/>
                </a:solidFill>
                <a:latin typeface="Open Sans"/>
                <a:ea typeface="Open Sans"/>
                <a:cs typeface="Open Sans"/>
                <a:sym typeface="Open Sans"/>
              </a:rPr>
              <a:t>te Type Reached</a:t>
            </a:r>
          </a:p>
        </p:txBody>
      </p:sp>
      <p:sp>
        <p:nvSpPr>
          <p:cNvPr name="TextBox 21" id="21"/>
          <p:cNvSpPr txBox="true"/>
          <p:nvPr/>
        </p:nvSpPr>
        <p:spPr>
          <a:xfrm rot="0">
            <a:off x="1171575" y="6480505"/>
            <a:ext cx="3029361" cy="382905"/>
          </a:xfrm>
          <a:prstGeom prst="rect">
            <a:avLst/>
          </a:prstGeom>
        </p:spPr>
        <p:txBody>
          <a:bodyPr anchor="t" rtlCol="false" tIns="0" lIns="0" bIns="0" rIns="0">
            <a:spAutoFit/>
          </a:bodyPr>
          <a:lstStyle/>
          <a:p>
            <a:pPr algn="l">
              <a:lnSpc>
                <a:spcPts val="3299"/>
              </a:lnSpc>
            </a:pPr>
            <a:r>
              <a:rPr lang="en-US" sz="2199">
                <a:solidFill>
                  <a:srgbClr val="000000"/>
                </a:solidFill>
                <a:latin typeface="Open Sans"/>
                <a:ea typeface="Open Sans"/>
                <a:cs typeface="Open Sans"/>
                <a:sym typeface="Open Sans"/>
              </a:rPr>
              <a:t>Pri</a:t>
            </a:r>
            <a:r>
              <a:rPr lang="en-US" sz="2199">
                <a:solidFill>
                  <a:srgbClr val="000000"/>
                </a:solidFill>
                <a:latin typeface="Open Sans"/>
                <a:ea typeface="Open Sans"/>
                <a:cs typeface="Open Sans"/>
                <a:sym typeface="Open Sans"/>
              </a:rPr>
              <a:t>mary Approach</a:t>
            </a:r>
          </a:p>
        </p:txBody>
      </p:sp>
      <p:sp>
        <p:nvSpPr>
          <p:cNvPr name="TextBox 22" id="22"/>
          <p:cNvSpPr txBox="true"/>
          <p:nvPr/>
        </p:nvSpPr>
        <p:spPr>
          <a:xfrm rot="0">
            <a:off x="1171575" y="7398835"/>
            <a:ext cx="3029361" cy="382905"/>
          </a:xfrm>
          <a:prstGeom prst="rect">
            <a:avLst/>
          </a:prstGeom>
        </p:spPr>
        <p:txBody>
          <a:bodyPr anchor="t" rtlCol="false" tIns="0" lIns="0" bIns="0" rIns="0">
            <a:spAutoFit/>
          </a:bodyPr>
          <a:lstStyle/>
          <a:p>
            <a:pPr algn="l">
              <a:lnSpc>
                <a:spcPts val="3299"/>
              </a:lnSpc>
            </a:pPr>
            <a:r>
              <a:rPr lang="en-US" sz="2199">
                <a:solidFill>
                  <a:srgbClr val="000000"/>
                </a:solidFill>
                <a:latin typeface="Open Sans"/>
                <a:ea typeface="Open Sans"/>
                <a:cs typeface="Open Sans"/>
                <a:sym typeface="Open Sans"/>
              </a:rPr>
              <a:t>Trus</a:t>
            </a:r>
            <a:r>
              <a:rPr lang="en-US" sz="2199">
                <a:solidFill>
                  <a:srgbClr val="000000"/>
                </a:solidFill>
                <a:latin typeface="Open Sans"/>
                <a:ea typeface="Open Sans"/>
                <a:cs typeface="Open Sans"/>
                <a:sym typeface="Open Sans"/>
              </a:rPr>
              <a:t>t Factor</a:t>
            </a:r>
          </a:p>
        </p:txBody>
      </p:sp>
      <p:sp>
        <p:nvSpPr>
          <p:cNvPr name="TextBox 23" id="23"/>
          <p:cNvSpPr txBox="true"/>
          <p:nvPr/>
        </p:nvSpPr>
        <p:spPr>
          <a:xfrm rot="0">
            <a:off x="1171575" y="8585082"/>
            <a:ext cx="3029361" cy="382905"/>
          </a:xfrm>
          <a:prstGeom prst="rect">
            <a:avLst/>
          </a:prstGeom>
        </p:spPr>
        <p:txBody>
          <a:bodyPr anchor="t" rtlCol="false" tIns="0" lIns="0" bIns="0" rIns="0">
            <a:spAutoFit/>
          </a:bodyPr>
          <a:lstStyle/>
          <a:p>
            <a:pPr algn="l">
              <a:lnSpc>
                <a:spcPts val="3299"/>
              </a:lnSpc>
            </a:pPr>
            <a:r>
              <a:rPr lang="en-US" sz="2199">
                <a:solidFill>
                  <a:srgbClr val="000000"/>
                </a:solidFill>
                <a:latin typeface="Open Sans"/>
                <a:ea typeface="Open Sans"/>
                <a:cs typeface="Open Sans"/>
                <a:sym typeface="Open Sans"/>
              </a:rPr>
              <a:t>Sourc</a:t>
            </a:r>
            <a:r>
              <a:rPr lang="en-US" sz="2199">
                <a:solidFill>
                  <a:srgbClr val="000000"/>
                </a:solidFill>
                <a:latin typeface="Open Sans"/>
                <a:ea typeface="Open Sans"/>
                <a:cs typeface="Open Sans"/>
                <a:sym typeface="Open Sans"/>
              </a:rPr>
              <a:t>e of Candidates</a:t>
            </a:r>
          </a:p>
        </p:txBody>
      </p:sp>
      <p:sp>
        <p:nvSpPr>
          <p:cNvPr name="TextBox 24" id="24"/>
          <p:cNvSpPr txBox="true"/>
          <p:nvPr/>
        </p:nvSpPr>
        <p:spPr>
          <a:xfrm rot="0">
            <a:off x="5431308" y="5344504"/>
            <a:ext cx="1919764" cy="398780"/>
          </a:xfrm>
          <a:prstGeom prst="rect">
            <a:avLst/>
          </a:prstGeom>
        </p:spPr>
        <p:txBody>
          <a:bodyPr anchor="t" rtlCol="false" tIns="0" lIns="0" bIns="0" rIns="0">
            <a:spAutoFit/>
          </a:bodyPr>
          <a:lstStyle/>
          <a:p>
            <a:pPr algn="ctr">
              <a:lnSpc>
                <a:spcPts val="3220"/>
              </a:lnSpc>
              <a:spcBef>
                <a:spcPct val="0"/>
              </a:spcBef>
            </a:pPr>
            <a:r>
              <a:rPr lang="en-US" b="true" sz="2300" spc="46">
                <a:solidFill>
                  <a:srgbClr val="000000"/>
                </a:solidFill>
                <a:latin typeface="HK Grotesk Medium"/>
                <a:ea typeface="HK Grotesk Medium"/>
                <a:cs typeface="HK Grotesk Medium"/>
                <a:sym typeface="HK Grotesk Medium"/>
              </a:rPr>
              <a:t>Active seekers</a:t>
            </a:r>
          </a:p>
        </p:txBody>
      </p:sp>
      <p:sp>
        <p:nvSpPr>
          <p:cNvPr name="TextBox 25" id="25"/>
          <p:cNvSpPr txBox="true"/>
          <p:nvPr/>
        </p:nvSpPr>
        <p:spPr>
          <a:xfrm rot="0">
            <a:off x="9039632" y="5323170"/>
            <a:ext cx="3533201" cy="798830"/>
          </a:xfrm>
          <a:prstGeom prst="rect">
            <a:avLst/>
          </a:prstGeom>
        </p:spPr>
        <p:txBody>
          <a:bodyPr anchor="t" rtlCol="false" tIns="0" lIns="0" bIns="0" rIns="0">
            <a:spAutoFit/>
          </a:bodyPr>
          <a:lstStyle/>
          <a:p>
            <a:pPr algn="ctr">
              <a:lnSpc>
                <a:spcPts val="3220"/>
              </a:lnSpc>
              <a:spcBef>
                <a:spcPct val="0"/>
              </a:spcBef>
            </a:pPr>
            <a:r>
              <a:rPr lang="en-US" b="true" sz="2300" spc="46">
                <a:solidFill>
                  <a:srgbClr val="000000"/>
                </a:solidFill>
                <a:latin typeface="HK Grotesk Medium"/>
                <a:ea typeface="HK Grotesk Medium"/>
                <a:cs typeface="HK Grotesk Medium"/>
                <a:sym typeface="HK Grotesk Medium"/>
              </a:rPr>
              <a:t>Active, pre-vetted candidates</a:t>
            </a:r>
          </a:p>
        </p:txBody>
      </p:sp>
      <p:sp>
        <p:nvSpPr>
          <p:cNvPr name="TextBox 26" id="26"/>
          <p:cNvSpPr txBox="true"/>
          <p:nvPr/>
        </p:nvSpPr>
        <p:spPr>
          <a:xfrm rot="0">
            <a:off x="4732214" y="6248386"/>
            <a:ext cx="3540576" cy="798830"/>
          </a:xfrm>
          <a:prstGeom prst="rect">
            <a:avLst/>
          </a:prstGeom>
        </p:spPr>
        <p:txBody>
          <a:bodyPr anchor="t" rtlCol="false" tIns="0" lIns="0" bIns="0" rIns="0">
            <a:spAutoFit/>
          </a:bodyPr>
          <a:lstStyle/>
          <a:p>
            <a:pPr algn="ctr">
              <a:lnSpc>
                <a:spcPts val="3220"/>
              </a:lnSpc>
              <a:spcBef>
                <a:spcPct val="0"/>
              </a:spcBef>
            </a:pPr>
            <a:r>
              <a:rPr lang="en-US" b="true" sz="2300" spc="46">
                <a:solidFill>
                  <a:srgbClr val="000000"/>
                </a:solidFill>
                <a:latin typeface="HK Grotesk Medium"/>
                <a:ea typeface="HK Grotesk Medium"/>
                <a:cs typeface="HK Grotesk Medium"/>
                <a:sym typeface="HK Grotesk Medium"/>
              </a:rPr>
              <a:t>Automated recruiter outbound</a:t>
            </a:r>
          </a:p>
        </p:txBody>
      </p:sp>
      <p:sp>
        <p:nvSpPr>
          <p:cNvPr name="TextBox 27" id="27"/>
          <p:cNvSpPr txBox="true"/>
          <p:nvPr/>
        </p:nvSpPr>
        <p:spPr>
          <a:xfrm rot="0">
            <a:off x="9226456" y="6448411"/>
            <a:ext cx="3721206" cy="398780"/>
          </a:xfrm>
          <a:prstGeom prst="rect">
            <a:avLst/>
          </a:prstGeom>
        </p:spPr>
        <p:txBody>
          <a:bodyPr anchor="t" rtlCol="false" tIns="0" lIns="0" bIns="0" rIns="0">
            <a:spAutoFit/>
          </a:bodyPr>
          <a:lstStyle/>
          <a:p>
            <a:pPr algn="ctr">
              <a:lnSpc>
                <a:spcPts val="3220"/>
              </a:lnSpc>
              <a:spcBef>
                <a:spcPct val="0"/>
              </a:spcBef>
            </a:pPr>
            <a:r>
              <a:rPr lang="en-US" b="true" sz="2300" spc="46">
                <a:solidFill>
                  <a:srgbClr val="000000"/>
                </a:solidFill>
                <a:latin typeface="HK Grotesk Medium"/>
                <a:ea typeface="HK Grotesk Medium"/>
                <a:cs typeface="HK Grotesk Medium"/>
                <a:sym typeface="HK Grotesk Medium"/>
              </a:rPr>
              <a:t>Curated screening, market</a:t>
            </a:r>
          </a:p>
        </p:txBody>
      </p:sp>
      <p:sp>
        <p:nvSpPr>
          <p:cNvPr name="TextBox 28" id="28"/>
          <p:cNvSpPr txBox="true"/>
          <p:nvPr/>
        </p:nvSpPr>
        <p:spPr>
          <a:xfrm rot="0">
            <a:off x="4916377" y="7488000"/>
            <a:ext cx="3356412" cy="398780"/>
          </a:xfrm>
          <a:prstGeom prst="rect">
            <a:avLst/>
          </a:prstGeom>
        </p:spPr>
        <p:txBody>
          <a:bodyPr anchor="t" rtlCol="false" tIns="0" lIns="0" bIns="0" rIns="0">
            <a:spAutoFit/>
          </a:bodyPr>
          <a:lstStyle/>
          <a:p>
            <a:pPr algn="ctr">
              <a:lnSpc>
                <a:spcPts val="3220"/>
              </a:lnSpc>
              <a:spcBef>
                <a:spcPct val="0"/>
              </a:spcBef>
            </a:pPr>
            <a:r>
              <a:rPr lang="en-US" b="true" sz="2300" spc="46">
                <a:solidFill>
                  <a:srgbClr val="000000"/>
                </a:solidFill>
                <a:latin typeface="HK Grotesk Medium"/>
                <a:ea typeface="HK Grotesk Medium"/>
                <a:cs typeface="HK Grotesk Medium"/>
                <a:sym typeface="HK Grotesk Medium"/>
              </a:rPr>
              <a:t>Medium (Cold Outreach)</a:t>
            </a:r>
          </a:p>
        </p:txBody>
      </p:sp>
      <p:sp>
        <p:nvSpPr>
          <p:cNvPr name="TextBox 29" id="29"/>
          <p:cNvSpPr txBox="true"/>
          <p:nvPr/>
        </p:nvSpPr>
        <p:spPr>
          <a:xfrm rot="0">
            <a:off x="8587114" y="7464875"/>
            <a:ext cx="4999890" cy="398780"/>
          </a:xfrm>
          <a:prstGeom prst="rect">
            <a:avLst/>
          </a:prstGeom>
        </p:spPr>
        <p:txBody>
          <a:bodyPr anchor="t" rtlCol="false" tIns="0" lIns="0" bIns="0" rIns="0">
            <a:spAutoFit/>
          </a:bodyPr>
          <a:lstStyle/>
          <a:p>
            <a:pPr algn="ctr">
              <a:lnSpc>
                <a:spcPts val="3220"/>
              </a:lnSpc>
              <a:spcBef>
                <a:spcPct val="0"/>
              </a:spcBef>
            </a:pPr>
            <a:r>
              <a:rPr lang="en-US" b="true" sz="2300" spc="46">
                <a:solidFill>
                  <a:srgbClr val="000000"/>
                </a:solidFill>
                <a:latin typeface="HK Grotesk Medium"/>
                <a:ea typeface="HK Grotesk Medium"/>
                <a:cs typeface="HK Grotesk Medium"/>
                <a:sym typeface="HK Grotesk Medium"/>
              </a:rPr>
              <a:t>Medium-High (Platform-vetted)</a:t>
            </a:r>
          </a:p>
        </p:txBody>
      </p:sp>
      <p:sp>
        <p:nvSpPr>
          <p:cNvPr name="TextBox 30" id="30"/>
          <p:cNvSpPr txBox="true"/>
          <p:nvPr/>
        </p:nvSpPr>
        <p:spPr>
          <a:xfrm rot="0">
            <a:off x="5175477" y="8391678"/>
            <a:ext cx="2945323" cy="798830"/>
          </a:xfrm>
          <a:prstGeom prst="rect">
            <a:avLst/>
          </a:prstGeom>
        </p:spPr>
        <p:txBody>
          <a:bodyPr anchor="t" rtlCol="false" tIns="0" lIns="0" bIns="0" rIns="0">
            <a:spAutoFit/>
          </a:bodyPr>
          <a:lstStyle/>
          <a:p>
            <a:pPr algn="ctr">
              <a:lnSpc>
                <a:spcPts val="3220"/>
              </a:lnSpc>
              <a:spcBef>
                <a:spcPct val="0"/>
              </a:spcBef>
            </a:pPr>
            <a:r>
              <a:rPr lang="en-US" b="true" sz="2300" spc="46">
                <a:solidFill>
                  <a:srgbClr val="000000"/>
                </a:solidFill>
                <a:latin typeface="HK Grotesk Medium"/>
                <a:ea typeface="HK Grotesk Medium"/>
                <a:cs typeface="HK Grotesk Medium"/>
                <a:sym typeface="HK Grotesk Medium"/>
              </a:rPr>
              <a:t>Public profiles, databases</a:t>
            </a:r>
          </a:p>
        </p:txBody>
      </p:sp>
      <p:sp>
        <p:nvSpPr>
          <p:cNvPr name="TextBox 31" id="31"/>
          <p:cNvSpPr txBox="true"/>
          <p:nvPr/>
        </p:nvSpPr>
        <p:spPr>
          <a:xfrm rot="0">
            <a:off x="13385301" y="5315294"/>
            <a:ext cx="4105349" cy="798830"/>
          </a:xfrm>
          <a:prstGeom prst="rect">
            <a:avLst/>
          </a:prstGeom>
        </p:spPr>
        <p:txBody>
          <a:bodyPr anchor="t" rtlCol="false" tIns="0" lIns="0" bIns="0" rIns="0">
            <a:spAutoFit/>
          </a:bodyPr>
          <a:lstStyle/>
          <a:p>
            <a:pPr algn="ctr">
              <a:lnSpc>
                <a:spcPts val="3220"/>
              </a:lnSpc>
              <a:spcBef>
                <a:spcPct val="0"/>
              </a:spcBef>
            </a:pPr>
            <a:r>
              <a:rPr lang="en-US" b="true" sz="2300" spc="46">
                <a:solidFill>
                  <a:srgbClr val="000000"/>
                </a:solidFill>
                <a:latin typeface="HK Grotesk Medium"/>
                <a:ea typeface="HK Grotesk Medium"/>
                <a:cs typeface="HK Grotesk Medium"/>
                <a:sym typeface="HK Grotesk Medium"/>
              </a:rPr>
              <a:t>Passive, High-Quality Candidates</a:t>
            </a:r>
          </a:p>
        </p:txBody>
      </p:sp>
      <p:sp>
        <p:nvSpPr>
          <p:cNvPr name="TextBox 32" id="32"/>
          <p:cNvSpPr txBox="true"/>
          <p:nvPr/>
        </p:nvSpPr>
        <p:spPr>
          <a:xfrm rot="0">
            <a:off x="13139487" y="6248386"/>
            <a:ext cx="4860643" cy="798830"/>
          </a:xfrm>
          <a:prstGeom prst="rect">
            <a:avLst/>
          </a:prstGeom>
        </p:spPr>
        <p:txBody>
          <a:bodyPr anchor="t" rtlCol="false" tIns="0" lIns="0" bIns="0" rIns="0">
            <a:spAutoFit/>
          </a:bodyPr>
          <a:lstStyle/>
          <a:p>
            <a:pPr algn="ctr">
              <a:lnSpc>
                <a:spcPts val="3220"/>
              </a:lnSpc>
              <a:spcBef>
                <a:spcPct val="0"/>
              </a:spcBef>
            </a:pPr>
            <a:r>
              <a:rPr lang="en-US" b="true" sz="2300" spc="46">
                <a:solidFill>
                  <a:srgbClr val="000000"/>
                </a:solidFill>
                <a:latin typeface="HK Grotesk Medium"/>
                <a:ea typeface="HK Grotesk Medium"/>
                <a:cs typeface="HK Grotesk Medium"/>
                <a:sym typeface="HK Grotesk Medium"/>
              </a:rPr>
              <a:t>Referral-based sourcing via Employee Networks</a:t>
            </a:r>
          </a:p>
        </p:txBody>
      </p:sp>
      <p:sp>
        <p:nvSpPr>
          <p:cNvPr name="TextBox 33" id="33"/>
          <p:cNvSpPr txBox="true"/>
          <p:nvPr/>
        </p:nvSpPr>
        <p:spPr>
          <a:xfrm rot="0">
            <a:off x="13742224" y="7264850"/>
            <a:ext cx="3994074" cy="798830"/>
          </a:xfrm>
          <a:prstGeom prst="rect">
            <a:avLst/>
          </a:prstGeom>
        </p:spPr>
        <p:txBody>
          <a:bodyPr anchor="t" rtlCol="false" tIns="0" lIns="0" bIns="0" rIns="0">
            <a:spAutoFit/>
          </a:bodyPr>
          <a:lstStyle/>
          <a:p>
            <a:pPr algn="ctr">
              <a:lnSpc>
                <a:spcPts val="3220"/>
              </a:lnSpc>
              <a:spcBef>
                <a:spcPct val="0"/>
              </a:spcBef>
            </a:pPr>
            <a:r>
              <a:rPr lang="en-US" b="true" sz="2300" spc="46">
                <a:solidFill>
                  <a:srgbClr val="000000"/>
                </a:solidFill>
                <a:latin typeface="HK Grotesk Medium"/>
                <a:ea typeface="HK Grotesk Medium"/>
                <a:cs typeface="HK Grotesk Medium"/>
                <a:sym typeface="HK Grotesk Medium"/>
              </a:rPr>
              <a:t>Very High (Outreach from a Known Employee)</a:t>
            </a:r>
          </a:p>
        </p:txBody>
      </p:sp>
      <p:sp>
        <p:nvSpPr>
          <p:cNvPr name="TextBox 34" id="34"/>
          <p:cNvSpPr txBox="true"/>
          <p:nvPr/>
        </p:nvSpPr>
        <p:spPr>
          <a:xfrm rot="0">
            <a:off x="13655106" y="8350403"/>
            <a:ext cx="3604194" cy="798830"/>
          </a:xfrm>
          <a:prstGeom prst="rect">
            <a:avLst/>
          </a:prstGeom>
        </p:spPr>
        <p:txBody>
          <a:bodyPr anchor="t" rtlCol="false" tIns="0" lIns="0" bIns="0" rIns="0">
            <a:spAutoFit/>
          </a:bodyPr>
          <a:lstStyle/>
          <a:p>
            <a:pPr algn="ctr">
              <a:lnSpc>
                <a:spcPts val="3220"/>
              </a:lnSpc>
              <a:spcBef>
                <a:spcPct val="0"/>
              </a:spcBef>
            </a:pPr>
            <a:r>
              <a:rPr lang="en-US" b="true" sz="2300" spc="46">
                <a:solidFill>
                  <a:srgbClr val="000000"/>
                </a:solidFill>
                <a:latin typeface="HK Grotesk Medium"/>
                <a:ea typeface="HK Grotesk Medium"/>
                <a:cs typeface="HK Grotesk Medium"/>
                <a:sym typeface="HK Grotesk Medium"/>
              </a:rPr>
              <a:t>Internal Employee Networks &amp; Referrals</a:t>
            </a:r>
          </a:p>
        </p:txBody>
      </p:sp>
      <p:sp>
        <p:nvSpPr>
          <p:cNvPr name="AutoShape 35" id="35"/>
          <p:cNvSpPr/>
          <p:nvPr/>
        </p:nvSpPr>
        <p:spPr>
          <a:xfrm flipV="true">
            <a:off x="8587731" y="5201962"/>
            <a:ext cx="29707" cy="5085038"/>
          </a:xfrm>
          <a:prstGeom prst="line">
            <a:avLst/>
          </a:prstGeom>
          <a:ln cap="flat" w="38100">
            <a:solidFill>
              <a:srgbClr val="000000"/>
            </a:solidFill>
            <a:prstDash val="solid"/>
            <a:headEnd type="none" len="sm" w="sm"/>
            <a:tailEnd type="none" len="sm" w="sm"/>
          </a:ln>
        </p:spPr>
      </p:sp>
      <p:sp>
        <p:nvSpPr>
          <p:cNvPr name="AutoShape 36" id="36"/>
          <p:cNvSpPr/>
          <p:nvPr/>
        </p:nvSpPr>
        <p:spPr>
          <a:xfrm flipH="true" flipV="true">
            <a:off x="13401246" y="5372444"/>
            <a:ext cx="6210" cy="4914556"/>
          </a:xfrm>
          <a:prstGeom prst="line">
            <a:avLst/>
          </a:prstGeom>
          <a:ln cap="flat" w="38100">
            <a:solidFill>
              <a:srgbClr val="000000"/>
            </a:solidFill>
            <a:prstDash val="solid"/>
            <a:headEnd type="none" len="sm" w="sm"/>
            <a:tailEnd type="none" len="sm" w="sm"/>
          </a:ln>
        </p:spPr>
      </p:sp>
      <p:sp>
        <p:nvSpPr>
          <p:cNvPr name="TextBox 37" id="37"/>
          <p:cNvSpPr txBox="true"/>
          <p:nvPr/>
        </p:nvSpPr>
        <p:spPr>
          <a:xfrm rot="0">
            <a:off x="9246426" y="8585082"/>
            <a:ext cx="3728380" cy="398780"/>
          </a:xfrm>
          <a:prstGeom prst="rect">
            <a:avLst/>
          </a:prstGeom>
        </p:spPr>
        <p:txBody>
          <a:bodyPr anchor="t" rtlCol="false" tIns="0" lIns="0" bIns="0" rIns="0">
            <a:spAutoFit/>
          </a:bodyPr>
          <a:lstStyle/>
          <a:p>
            <a:pPr algn="ctr">
              <a:lnSpc>
                <a:spcPts val="3220"/>
              </a:lnSpc>
              <a:spcBef>
                <a:spcPct val="0"/>
              </a:spcBef>
            </a:pPr>
            <a:r>
              <a:rPr lang="en-US" b="true" sz="2300" spc="46">
                <a:solidFill>
                  <a:srgbClr val="000000"/>
                </a:solidFill>
                <a:latin typeface="HK Grotesk Medium"/>
                <a:ea typeface="HK Grotesk Medium"/>
                <a:cs typeface="HK Grotesk Medium"/>
                <a:sym typeface="HK Grotesk Medium"/>
              </a:rPr>
              <a:t>Applicant pools, database</a:t>
            </a:r>
          </a:p>
        </p:txBody>
      </p:sp>
      <p:sp>
        <p:nvSpPr>
          <p:cNvPr name="AutoShape 38" id="38"/>
          <p:cNvSpPr/>
          <p:nvPr/>
        </p:nvSpPr>
        <p:spPr>
          <a:xfrm>
            <a:off x="1171575" y="9360371"/>
            <a:ext cx="15944850" cy="0"/>
          </a:xfrm>
          <a:prstGeom prst="line">
            <a:avLst/>
          </a:prstGeom>
          <a:ln cap="flat" w="9525">
            <a:solidFill>
              <a:srgbClr val="000000">
                <a:alpha val="40000"/>
              </a:srgbClr>
            </a:solidFill>
            <a:prstDash val="solid"/>
            <a:headEnd type="none" len="sm" w="sm"/>
            <a:tailEnd type="none" len="sm" w="sm"/>
          </a:ln>
        </p:spPr>
      </p:sp>
      <p:sp>
        <p:nvSpPr>
          <p:cNvPr name="TextBox 39" id="39"/>
          <p:cNvSpPr txBox="true"/>
          <p:nvPr/>
        </p:nvSpPr>
        <p:spPr>
          <a:xfrm rot="0">
            <a:off x="1212427" y="9356290"/>
            <a:ext cx="3355786" cy="792480"/>
          </a:xfrm>
          <a:prstGeom prst="rect">
            <a:avLst/>
          </a:prstGeom>
        </p:spPr>
        <p:txBody>
          <a:bodyPr anchor="t" rtlCol="false" tIns="0" lIns="0" bIns="0" rIns="0">
            <a:spAutoFit/>
          </a:bodyPr>
          <a:lstStyle/>
          <a:p>
            <a:pPr algn="l">
              <a:lnSpc>
                <a:spcPts val="3299"/>
              </a:lnSpc>
            </a:pPr>
            <a:r>
              <a:rPr lang="en-US" sz="2199">
                <a:solidFill>
                  <a:srgbClr val="000000"/>
                </a:solidFill>
                <a:latin typeface="Open Sans"/>
                <a:ea typeface="Open Sans"/>
                <a:cs typeface="Open Sans"/>
                <a:sym typeface="Open Sans"/>
              </a:rPr>
              <a:t>Candidate Awareness/Perception</a:t>
            </a:r>
          </a:p>
        </p:txBody>
      </p:sp>
      <p:sp>
        <p:nvSpPr>
          <p:cNvPr name="TextBox 40" id="40"/>
          <p:cNvSpPr txBox="true"/>
          <p:nvPr/>
        </p:nvSpPr>
        <p:spPr>
          <a:xfrm rot="0">
            <a:off x="4708545" y="9608703"/>
            <a:ext cx="3879186" cy="398780"/>
          </a:xfrm>
          <a:prstGeom prst="rect">
            <a:avLst/>
          </a:prstGeom>
        </p:spPr>
        <p:txBody>
          <a:bodyPr anchor="t" rtlCol="false" tIns="0" lIns="0" bIns="0" rIns="0">
            <a:spAutoFit/>
          </a:bodyPr>
          <a:lstStyle/>
          <a:p>
            <a:pPr algn="ctr">
              <a:lnSpc>
                <a:spcPts val="3220"/>
              </a:lnSpc>
              <a:spcBef>
                <a:spcPct val="0"/>
              </a:spcBef>
            </a:pPr>
            <a:r>
              <a:rPr lang="en-US" b="true" sz="2300" spc="46">
                <a:solidFill>
                  <a:srgbClr val="000000"/>
                </a:solidFill>
                <a:latin typeface="HK Grotesk Medium"/>
                <a:ea typeface="HK Grotesk Medium"/>
                <a:cs typeface="HK Grotesk Medium"/>
                <a:sym typeface="HK Grotesk Medium"/>
              </a:rPr>
              <a:t>H</a:t>
            </a:r>
            <a:r>
              <a:rPr lang="en-US" b="true" sz="2300" spc="46">
                <a:solidFill>
                  <a:srgbClr val="000000"/>
                </a:solidFill>
                <a:latin typeface="HK Grotesk Medium"/>
                <a:ea typeface="HK Grotesk Medium"/>
                <a:cs typeface="HK Grotesk Medium"/>
                <a:sym typeface="HK Grotesk Medium"/>
              </a:rPr>
              <a:t>igh (familiar tools)</a:t>
            </a:r>
          </a:p>
        </p:txBody>
      </p:sp>
      <p:sp>
        <p:nvSpPr>
          <p:cNvPr name="TextBox 41" id="41"/>
          <p:cNvSpPr txBox="true"/>
          <p:nvPr/>
        </p:nvSpPr>
        <p:spPr>
          <a:xfrm rot="0">
            <a:off x="9039632" y="9355608"/>
            <a:ext cx="3728380" cy="798830"/>
          </a:xfrm>
          <a:prstGeom prst="rect">
            <a:avLst/>
          </a:prstGeom>
        </p:spPr>
        <p:txBody>
          <a:bodyPr anchor="t" rtlCol="false" tIns="0" lIns="0" bIns="0" rIns="0">
            <a:spAutoFit/>
          </a:bodyPr>
          <a:lstStyle/>
          <a:p>
            <a:pPr algn="ctr">
              <a:lnSpc>
                <a:spcPts val="3220"/>
              </a:lnSpc>
              <a:spcBef>
                <a:spcPct val="0"/>
              </a:spcBef>
            </a:pPr>
            <a:r>
              <a:rPr lang="en-US" b="true" sz="2300" spc="46">
                <a:solidFill>
                  <a:srgbClr val="000000"/>
                </a:solidFill>
                <a:latin typeface="HK Grotesk Medium"/>
                <a:ea typeface="HK Grotesk Medium"/>
                <a:cs typeface="HK Grotesk Medium"/>
                <a:sym typeface="HK Grotesk Medium"/>
              </a:rPr>
              <a:t>Moder</a:t>
            </a:r>
            <a:r>
              <a:rPr lang="en-US" b="true" sz="2300" spc="46">
                <a:solidFill>
                  <a:srgbClr val="000000"/>
                </a:solidFill>
                <a:latin typeface="HK Grotesk Medium"/>
                <a:ea typeface="HK Grotesk Medium"/>
                <a:cs typeface="HK Grotesk Medium"/>
                <a:sym typeface="HK Grotesk Medium"/>
              </a:rPr>
              <a:t>ate (marketplace model)</a:t>
            </a:r>
          </a:p>
        </p:txBody>
      </p:sp>
      <p:sp>
        <p:nvSpPr>
          <p:cNvPr name="TextBox 42" id="42"/>
          <p:cNvSpPr txBox="true"/>
          <p:nvPr/>
        </p:nvSpPr>
        <p:spPr>
          <a:xfrm rot="0">
            <a:off x="13530942" y="9353115"/>
            <a:ext cx="4416638" cy="798830"/>
          </a:xfrm>
          <a:prstGeom prst="rect">
            <a:avLst/>
          </a:prstGeom>
        </p:spPr>
        <p:txBody>
          <a:bodyPr anchor="t" rtlCol="false" tIns="0" lIns="0" bIns="0" rIns="0">
            <a:spAutoFit/>
          </a:bodyPr>
          <a:lstStyle/>
          <a:p>
            <a:pPr algn="ctr">
              <a:lnSpc>
                <a:spcPts val="3220"/>
              </a:lnSpc>
              <a:spcBef>
                <a:spcPct val="0"/>
              </a:spcBef>
            </a:pPr>
            <a:r>
              <a:rPr lang="en-US" b="true" sz="2300" spc="46">
                <a:solidFill>
                  <a:srgbClr val="000000"/>
                </a:solidFill>
                <a:latin typeface="HK Grotesk Medium"/>
                <a:ea typeface="HK Grotesk Medium"/>
                <a:cs typeface="HK Grotesk Medium"/>
                <a:sym typeface="HK Grotesk Medium"/>
              </a:rPr>
              <a:t>Low (P</a:t>
            </a:r>
            <a:r>
              <a:rPr lang="en-US" b="true" sz="2300" spc="46">
                <a:solidFill>
                  <a:srgbClr val="000000"/>
                </a:solidFill>
                <a:latin typeface="HK Grotesk Medium"/>
                <a:ea typeface="HK Grotesk Medium"/>
                <a:cs typeface="HK Grotesk Medium"/>
                <a:sym typeface="HK Grotesk Medium"/>
              </a:rPr>
              <a:t>erceived as 'just another job portal' by many)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862F"/>
        </a:solidFill>
      </p:bgPr>
    </p:bg>
    <p:spTree>
      <p:nvGrpSpPr>
        <p:cNvPr id="1" name=""/>
        <p:cNvGrpSpPr/>
        <p:nvPr/>
      </p:nvGrpSpPr>
      <p:grpSpPr>
        <a:xfrm>
          <a:off x="0" y="0"/>
          <a:ext cx="0" cy="0"/>
          <a:chOff x="0" y="0"/>
          <a:chExt cx="0" cy="0"/>
        </a:xfrm>
      </p:grpSpPr>
      <p:sp>
        <p:nvSpPr>
          <p:cNvPr name="Freeform 2" id="2"/>
          <p:cNvSpPr/>
          <p:nvPr/>
        </p:nvSpPr>
        <p:spPr>
          <a:xfrm flipH="false" flipV="false" rot="-5399999">
            <a:off x="-860857" y="-733001"/>
            <a:ext cx="11753002" cy="11753002"/>
          </a:xfrm>
          <a:custGeom>
            <a:avLst/>
            <a:gdLst/>
            <a:ahLst/>
            <a:cxnLst/>
            <a:rect r="r" b="b" t="t" l="l"/>
            <a:pathLst>
              <a:path h="11753002" w="11753002">
                <a:moveTo>
                  <a:pt x="0" y="0"/>
                </a:moveTo>
                <a:lnTo>
                  <a:pt x="11753001" y="0"/>
                </a:lnTo>
                <a:lnTo>
                  <a:pt x="11753001" y="11753002"/>
                </a:lnTo>
                <a:lnTo>
                  <a:pt x="0" y="11753002"/>
                </a:lnTo>
                <a:lnTo>
                  <a:pt x="0" y="0"/>
                </a:lnTo>
                <a:close/>
              </a:path>
            </a:pathLst>
          </a:custGeom>
          <a:blipFill>
            <a:blip r:embed="rId2">
              <a:alphaModFix amt="9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166826" y="1317225"/>
            <a:ext cx="7888532" cy="7652550"/>
            <a:chOff x="0" y="0"/>
            <a:chExt cx="5943600" cy="5765800"/>
          </a:xfrm>
        </p:grpSpPr>
        <p:sp>
          <p:nvSpPr>
            <p:cNvPr name="Freeform 4" id="4"/>
            <p:cNvSpPr/>
            <p:nvPr/>
          </p:nvSpPr>
          <p:spPr>
            <a:xfrm flipH="false" flipV="false" rot="0">
              <a:off x="0" y="0"/>
              <a:ext cx="5943600" cy="5765800"/>
            </a:xfrm>
            <a:custGeom>
              <a:avLst/>
              <a:gdLst/>
              <a:ahLst/>
              <a:cxnLst/>
              <a:rect r="r" b="b" t="t" l="l"/>
              <a:pathLst>
                <a:path h="5765800" w="5943600">
                  <a:moveTo>
                    <a:pt x="4222750" y="5765800"/>
                  </a:moveTo>
                  <a:cubicBezTo>
                    <a:pt x="3751580" y="5765800"/>
                    <a:pt x="3295650" y="5568950"/>
                    <a:pt x="2971800" y="5226050"/>
                  </a:cubicBezTo>
                  <a:cubicBezTo>
                    <a:pt x="2647950" y="5568950"/>
                    <a:pt x="2192020" y="5765800"/>
                    <a:pt x="1720850" y="5765800"/>
                  </a:cubicBezTo>
                  <a:cubicBezTo>
                    <a:pt x="772160" y="5765800"/>
                    <a:pt x="0" y="4993640"/>
                    <a:pt x="0" y="4044950"/>
                  </a:cubicBezTo>
                  <a:cubicBezTo>
                    <a:pt x="0" y="3613150"/>
                    <a:pt x="160020" y="3200400"/>
                    <a:pt x="452120" y="2882900"/>
                  </a:cubicBezTo>
                  <a:cubicBezTo>
                    <a:pt x="160020" y="2565400"/>
                    <a:pt x="0" y="2152650"/>
                    <a:pt x="0" y="1720850"/>
                  </a:cubicBezTo>
                  <a:cubicBezTo>
                    <a:pt x="0" y="772160"/>
                    <a:pt x="772160" y="0"/>
                    <a:pt x="1720850" y="0"/>
                  </a:cubicBezTo>
                  <a:cubicBezTo>
                    <a:pt x="2192020" y="0"/>
                    <a:pt x="2647950" y="196850"/>
                    <a:pt x="2971800" y="539750"/>
                  </a:cubicBezTo>
                  <a:cubicBezTo>
                    <a:pt x="3295650" y="196850"/>
                    <a:pt x="3751580" y="0"/>
                    <a:pt x="4222750" y="0"/>
                  </a:cubicBezTo>
                  <a:cubicBezTo>
                    <a:pt x="5171440" y="0"/>
                    <a:pt x="5943600" y="772160"/>
                    <a:pt x="5943600" y="1720850"/>
                  </a:cubicBezTo>
                  <a:cubicBezTo>
                    <a:pt x="5943600" y="2152650"/>
                    <a:pt x="5783580" y="2565400"/>
                    <a:pt x="5491480" y="2882900"/>
                  </a:cubicBezTo>
                  <a:cubicBezTo>
                    <a:pt x="5782310" y="3200400"/>
                    <a:pt x="5943600" y="3613150"/>
                    <a:pt x="5943600" y="4044950"/>
                  </a:cubicBezTo>
                  <a:cubicBezTo>
                    <a:pt x="5943600" y="4993640"/>
                    <a:pt x="5171440" y="5765800"/>
                    <a:pt x="4222750" y="5765800"/>
                  </a:cubicBezTo>
                  <a:close/>
                </a:path>
              </a:pathLst>
            </a:custGeom>
            <a:blipFill>
              <a:blip r:embed="rId4">
                <a:alphaModFix amt="95000"/>
              </a:blip>
              <a:stretch>
                <a:fillRect l="-52114" t="0" r="-52114" b="0"/>
              </a:stretch>
            </a:blipFill>
          </p:spPr>
        </p:sp>
      </p:grpSp>
      <p:sp>
        <p:nvSpPr>
          <p:cNvPr name="Freeform 5" id="5"/>
          <p:cNvSpPr/>
          <p:nvPr/>
        </p:nvSpPr>
        <p:spPr>
          <a:xfrm flipH="false" flipV="false" rot="0">
            <a:off x="16851417" y="1028700"/>
            <a:ext cx="407883" cy="101600"/>
          </a:xfrm>
          <a:custGeom>
            <a:avLst/>
            <a:gdLst/>
            <a:ahLst/>
            <a:cxnLst/>
            <a:rect r="r" b="b" t="t" l="l"/>
            <a:pathLst>
              <a:path h="101600" w="407883">
                <a:moveTo>
                  <a:pt x="0" y="0"/>
                </a:moveTo>
                <a:lnTo>
                  <a:pt x="407883" y="0"/>
                </a:lnTo>
                <a:lnTo>
                  <a:pt x="407883" y="101600"/>
                </a:lnTo>
                <a:lnTo>
                  <a:pt x="0" y="1016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193622" y="2718389"/>
            <a:ext cx="6804079" cy="4850222"/>
            <a:chOff x="0" y="0"/>
            <a:chExt cx="9072105" cy="6466962"/>
          </a:xfrm>
        </p:grpSpPr>
        <p:sp>
          <p:nvSpPr>
            <p:cNvPr name="TextBox 7" id="7"/>
            <p:cNvSpPr txBox="true"/>
            <p:nvPr/>
          </p:nvSpPr>
          <p:spPr>
            <a:xfrm rot="0">
              <a:off x="0" y="0"/>
              <a:ext cx="9072105" cy="3886200"/>
            </a:xfrm>
            <a:prstGeom prst="rect">
              <a:avLst/>
            </a:prstGeom>
          </p:spPr>
          <p:txBody>
            <a:bodyPr anchor="t" rtlCol="false" tIns="0" lIns="0" bIns="0" rIns="0">
              <a:spAutoFit/>
            </a:bodyPr>
            <a:lstStyle/>
            <a:p>
              <a:pPr algn="ctr">
                <a:lnSpc>
                  <a:spcPts val="7680"/>
                </a:lnSpc>
              </a:pPr>
              <a:r>
                <a:rPr lang="en-US" b="true" sz="6400">
                  <a:solidFill>
                    <a:srgbClr val="FFFFFF"/>
                  </a:solidFill>
                  <a:latin typeface="HK Grotesk Medium"/>
                  <a:ea typeface="HK Grotesk Medium"/>
                  <a:cs typeface="HK Grotesk Medium"/>
                  <a:sym typeface="HK Grotesk Medium"/>
                </a:rPr>
                <a:t>User P</a:t>
              </a:r>
              <a:r>
                <a:rPr lang="en-US" b="true" sz="6400">
                  <a:solidFill>
                    <a:srgbClr val="FFFFFF"/>
                  </a:solidFill>
                  <a:latin typeface="HK Grotesk Medium"/>
                  <a:ea typeface="HK Grotesk Medium"/>
                  <a:cs typeface="HK Grotesk Medium"/>
                  <a:sym typeface="HK Grotesk Medium"/>
                </a:rPr>
                <a:t>ersonas: The Candidate's Perspective</a:t>
              </a:r>
            </a:p>
          </p:txBody>
        </p:sp>
        <p:sp>
          <p:nvSpPr>
            <p:cNvPr name="TextBox 8" id="8"/>
            <p:cNvSpPr txBox="true"/>
            <p:nvPr/>
          </p:nvSpPr>
          <p:spPr>
            <a:xfrm rot="0">
              <a:off x="0" y="4368287"/>
              <a:ext cx="9072105" cy="2098675"/>
            </a:xfrm>
            <a:prstGeom prst="rect">
              <a:avLst/>
            </a:prstGeom>
          </p:spPr>
          <p:txBody>
            <a:bodyPr anchor="t" rtlCol="false" tIns="0" lIns="0" bIns="0" rIns="0">
              <a:spAutoFit/>
            </a:bodyPr>
            <a:lstStyle/>
            <a:p>
              <a:pPr algn="ctr">
                <a:lnSpc>
                  <a:spcPts val="4200"/>
                </a:lnSpc>
              </a:pPr>
              <a:r>
                <a:rPr lang="en-US" b="true" sz="3000">
                  <a:solidFill>
                    <a:srgbClr val="FBFFA5"/>
                  </a:solidFill>
                  <a:latin typeface="HK Grotesk Bold"/>
                  <a:ea typeface="HK Grotesk Bold"/>
                  <a:cs typeface="HK Grotesk Bold"/>
                  <a:sym typeface="HK Grotesk Bold"/>
                </a:rPr>
                <a:t>UNDERSTANDING OUR USERS: DIVERSE NEEDS, HIDDEN PERCEPTIONS</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350460" y="-350460"/>
            <a:ext cx="8917397" cy="10987919"/>
          </a:xfrm>
          <a:prstGeom prst="rect">
            <a:avLst/>
          </a:prstGeom>
          <a:solidFill>
            <a:srgbClr val="FF862F"/>
          </a:solidFill>
        </p:spPr>
      </p:sp>
      <p:sp>
        <p:nvSpPr>
          <p:cNvPr name="Freeform 3" id="3"/>
          <p:cNvSpPr/>
          <p:nvPr/>
        </p:nvSpPr>
        <p:spPr>
          <a:xfrm flipH="false" flipV="false" rot="-6549008">
            <a:off x="-1353649" y="-2664829"/>
            <a:ext cx="8730195" cy="8730195"/>
          </a:xfrm>
          <a:custGeom>
            <a:avLst/>
            <a:gdLst/>
            <a:ahLst/>
            <a:cxnLst/>
            <a:rect r="r" b="b" t="t" l="l"/>
            <a:pathLst>
              <a:path h="8730195" w="8730195">
                <a:moveTo>
                  <a:pt x="0" y="0"/>
                </a:moveTo>
                <a:lnTo>
                  <a:pt x="8730194" y="0"/>
                </a:lnTo>
                <a:lnTo>
                  <a:pt x="8730194" y="8730194"/>
                </a:lnTo>
                <a:lnTo>
                  <a:pt x="0" y="8730194"/>
                </a:lnTo>
                <a:lnTo>
                  <a:pt x="0" y="0"/>
                </a:lnTo>
                <a:close/>
              </a:path>
            </a:pathLst>
          </a:custGeom>
          <a:blipFill>
            <a:blip r:embed="rId2">
              <a:alphaModFix amt="9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551505" y="1885585"/>
            <a:ext cx="490973" cy="280994"/>
          </a:xfrm>
          <a:custGeom>
            <a:avLst/>
            <a:gdLst/>
            <a:ahLst/>
            <a:cxnLst/>
            <a:rect r="r" b="b" t="t" l="l"/>
            <a:pathLst>
              <a:path h="280994" w="490973">
                <a:moveTo>
                  <a:pt x="0" y="0"/>
                </a:moveTo>
                <a:lnTo>
                  <a:pt x="490973" y="0"/>
                </a:lnTo>
                <a:lnTo>
                  <a:pt x="490973" y="280994"/>
                </a:lnTo>
                <a:lnTo>
                  <a:pt x="0" y="2809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124524" y="291600"/>
            <a:ext cx="4695380" cy="3468963"/>
          </a:xfrm>
          <a:custGeom>
            <a:avLst/>
            <a:gdLst/>
            <a:ahLst/>
            <a:cxnLst/>
            <a:rect r="r" b="b" t="t" l="l"/>
            <a:pathLst>
              <a:path h="3468963" w="4695380">
                <a:moveTo>
                  <a:pt x="0" y="0"/>
                </a:moveTo>
                <a:lnTo>
                  <a:pt x="4695380" y="0"/>
                </a:lnTo>
                <a:lnTo>
                  <a:pt x="4695380" y="3468964"/>
                </a:lnTo>
                <a:lnTo>
                  <a:pt x="0" y="3468964"/>
                </a:lnTo>
                <a:lnTo>
                  <a:pt x="0" y="0"/>
                </a:lnTo>
                <a:close/>
              </a:path>
            </a:pathLst>
          </a:custGeom>
          <a:blipFill>
            <a:blip r:embed="rId6"/>
            <a:stretch>
              <a:fillRect l="0" t="-10315" r="0" b="-25038"/>
            </a:stretch>
          </a:blipFill>
        </p:spPr>
      </p:sp>
      <p:grpSp>
        <p:nvGrpSpPr>
          <p:cNvPr name="Group 6" id="6"/>
          <p:cNvGrpSpPr/>
          <p:nvPr/>
        </p:nvGrpSpPr>
        <p:grpSpPr>
          <a:xfrm rot="0">
            <a:off x="1334492" y="3840633"/>
            <a:ext cx="6741755" cy="5912967"/>
            <a:chOff x="0" y="0"/>
            <a:chExt cx="8989006" cy="7883956"/>
          </a:xfrm>
        </p:grpSpPr>
        <p:sp>
          <p:nvSpPr>
            <p:cNvPr name="TextBox 7" id="7"/>
            <p:cNvSpPr txBox="true"/>
            <p:nvPr/>
          </p:nvSpPr>
          <p:spPr>
            <a:xfrm rot="0">
              <a:off x="0" y="-9525"/>
              <a:ext cx="8989006" cy="1660525"/>
            </a:xfrm>
            <a:prstGeom prst="rect">
              <a:avLst/>
            </a:prstGeom>
          </p:spPr>
          <p:txBody>
            <a:bodyPr anchor="t" rtlCol="false" tIns="0" lIns="0" bIns="0" rIns="0">
              <a:spAutoFit/>
            </a:bodyPr>
            <a:lstStyle/>
            <a:p>
              <a:pPr algn="ctr">
                <a:lnSpc>
                  <a:spcPts val="4920"/>
                </a:lnSpc>
              </a:pPr>
              <a:r>
                <a:rPr lang="en-US" b="true" sz="4100">
                  <a:solidFill>
                    <a:srgbClr val="FFFFFF"/>
                  </a:solidFill>
                  <a:latin typeface="HK Grotesk Bold"/>
                  <a:ea typeface="HK Grotesk Bold"/>
                  <a:cs typeface="HK Grotesk Bold"/>
                  <a:sym typeface="HK Grotesk Bold"/>
                </a:rPr>
                <a:t>"Arj</a:t>
              </a:r>
              <a:r>
                <a:rPr lang="en-US" b="true" sz="4100">
                  <a:solidFill>
                    <a:srgbClr val="FFFFFF"/>
                  </a:solidFill>
                  <a:latin typeface="HK Grotesk Bold"/>
                  <a:ea typeface="HK Grotesk Bold"/>
                  <a:cs typeface="HK Grotesk Bold"/>
                  <a:sym typeface="HK Grotesk Bold"/>
                </a:rPr>
                <a:t>un" – The Network-Seeking Fresher</a:t>
              </a:r>
            </a:p>
          </p:txBody>
        </p:sp>
        <p:sp>
          <p:nvSpPr>
            <p:cNvPr name="TextBox 8" id="8"/>
            <p:cNvSpPr txBox="true"/>
            <p:nvPr/>
          </p:nvSpPr>
          <p:spPr>
            <a:xfrm rot="0">
              <a:off x="0" y="1978033"/>
              <a:ext cx="8989006" cy="5905923"/>
            </a:xfrm>
            <a:prstGeom prst="rect">
              <a:avLst/>
            </a:prstGeom>
          </p:spPr>
          <p:txBody>
            <a:bodyPr anchor="t" rtlCol="false" tIns="0" lIns="0" bIns="0" rIns="0">
              <a:spAutoFit/>
            </a:bodyPr>
            <a:lstStyle/>
            <a:p>
              <a:pPr algn="l" marL="604519" indent="-302260" lvl="1">
                <a:lnSpc>
                  <a:spcPts val="3919"/>
                </a:lnSpc>
                <a:buFont typeface="Arial"/>
                <a:buChar char="•"/>
              </a:pPr>
              <a:r>
                <a:rPr lang="en-US" b="true" sz="2799" spc="55">
                  <a:solidFill>
                    <a:srgbClr val="FFFFFF"/>
                  </a:solidFill>
                  <a:latin typeface="HK Grotesk Bold"/>
                  <a:ea typeface="HK Grotesk Bold"/>
                  <a:cs typeface="HK Grotesk Bold"/>
                  <a:sym typeface="HK Grotesk Bold"/>
                </a:rPr>
                <a:t>Age:</a:t>
              </a:r>
              <a:r>
                <a:rPr lang="en-US" b="true" sz="2799" spc="55">
                  <a:solidFill>
                    <a:srgbClr val="FBFFA5"/>
                  </a:solidFill>
                  <a:latin typeface="HK Grotesk Medium"/>
                  <a:ea typeface="HK Grotesk Medium"/>
                  <a:cs typeface="HK Grotesk Medium"/>
                  <a:sym typeface="HK Grotesk Medium"/>
                </a:rPr>
                <a:t> </a:t>
              </a:r>
              <a:r>
                <a:rPr lang="en-US" b="true" sz="2799" spc="55">
                  <a:solidFill>
                    <a:srgbClr val="FBFFA5"/>
                  </a:solidFill>
                  <a:latin typeface="HK Grotesk Bold"/>
                  <a:ea typeface="HK Grotesk Bold"/>
                  <a:cs typeface="HK Grotesk Bold"/>
                  <a:sym typeface="HK Grotesk Bold"/>
                </a:rPr>
                <a:t>22 years old</a:t>
              </a:r>
            </a:p>
            <a:p>
              <a:pPr algn="l" marL="604519" indent="-302260" lvl="1">
                <a:lnSpc>
                  <a:spcPts val="3919"/>
                </a:lnSpc>
                <a:buFont typeface="Arial"/>
                <a:buChar char="•"/>
              </a:pPr>
              <a:r>
                <a:rPr lang="en-US" b="true" sz="2799" spc="55">
                  <a:solidFill>
                    <a:srgbClr val="FFFFFF"/>
                  </a:solidFill>
                  <a:latin typeface="HK Grotesk Medium"/>
                  <a:ea typeface="HK Grotesk Medium"/>
                  <a:cs typeface="HK Grotesk Medium"/>
                  <a:sym typeface="HK Grotesk Medium"/>
                </a:rPr>
                <a:t>Occupation:</a:t>
              </a:r>
              <a:r>
                <a:rPr lang="en-US" b="true" sz="2799" spc="55">
                  <a:solidFill>
                    <a:srgbClr val="FBFFA5"/>
                  </a:solidFill>
                  <a:latin typeface="HK Grotesk Medium"/>
                  <a:ea typeface="HK Grotesk Medium"/>
                  <a:cs typeface="HK Grotesk Medium"/>
                  <a:sym typeface="HK Grotesk Medium"/>
                </a:rPr>
                <a:t> Recent Graduate (Product Aspirant)</a:t>
              </a:r>
            </a:p>
            <a:p>
              <a:pPr algn="l" marL="604519" indent="-302260" lvl="1">
                <a:lnSpc>
                  <a:spcPts val="3919"/>
                </a:lnSpc>
                <a:buFont typeface="Arial"/>
                <a:buChar char="•"/>
              </a:pPr>
              <a:r>
                <a:rPr lang="en-US" b="true" sz="2799" spc="55">
                  <a:solidFill>
                    <a:srgbClr val="FFFFFF"/>
                  </a:solidFill>
                  <a:latin typeface="HK Grotesk Medium"/>
                  <a:ea typeface="HK Grotesk Medium"/>
                  <a:cs typeface="HK Grotesk Medium"/>
                  <a:sym typeface="HK Grotesk Medium"/>
                </a:rPr>
                <a:t>Goals:</a:t>
              </a:r>
              <a:r>
                <a:rPr lang="en-US" b="true" sz="2799" spc="55">
                  <a:solidFill>
                    <a:srgbClr val="FBFFA5"/>
                  </a:solidFill>
                  <a:latin typeface="HK Grotesk Medium"/>
                  <a:ea typeface="HK Grotesk Medium"/>
                  <a:cs typeface="HK Grotesk Medium"/>
                  <a:sym typeface="HK Grotesk Medium"/>
                </a:rPr>
                <a:t> Land first 'good' job, gain experience, build professional network.</a:t>
              </a:r>
            </a:p>
            <a:p>
              <a:pPr algn="l" marL="604519" indent="-302260" lvl="1">
                <a:lnSpc>
                  <a:spcPts val="3919"/>
                </a:lnSpc>
                <a:buFont typeface="Arial"/>
                <a:buChar char="•"/>
              </a:pPr>
              <a:r>
                <a:rPr lang="en-US" b="true" sz="2799" spc="55">
                  <a:solidFill>
                    <a:srgbClr val="FFFFFF"/>
                  </a:solidFill>
                  <a:latin typeface="HK Grotesk Medium"/>
                  <a:ea typeface="HK Grotesk Medium"/>
                  <a:cs typeface="HK Grotesk Medium"/>
                  <a:sym typeface="HK Grotesk Medium"/>
                </a:rPr>
                <a:t>Priorities: </a:t>
              </a:r>
              <a:r>
                <a:rPr lang="en-US" b="true" sz="2799" spc="55">
                  <a:solidFill>
                    <a:srgbClr val="FBFFA5"/>
                  </a:solidFill>
                  <a:latin typeface="HK Grotesk Medium"/>
                  <a:ea typeface="HK Grotesk Medium"/>
                  <a:cs typeface="HK Grotesk Medium"/>
                  <a:sym typeface="HK Grotesk Medium"/>
                </a:rPr>
                <a:t>Trust → Clear guidance →  Speed to first interview.</a:t>
              </a:r>
            </a:p>
            <a:p>
              <a:pPr algn="l">
                <a:lnSpc>
                  <a:spcPts val="3919"/>
                </a:lnSpc>
              </a:pPr>
            </a:p>
          </p:txBody>
        </p:sp>
      </p:grpSp>
      <p:grpSp>
        <p:nvGrpSpPr>
          <p:cNvPr name="Group 9" id="9"/>
          <p:cNvGrpSpPr/>
          <p:nvPr/>
        </p:nvGrpSpPr>
        <p:grpSpPr>
          <a:xfrm rot="0">
            <a:off x="8927178" y="1787677"/>
            <a:ext cx="8115300" cy="6701042"/>
            <a:chOff x="0" y="0"/>
            <a:chExt cx="10820400" cy="8934723"/>
          </a:xfrm>
        </p:grpSpPr>
        <p:sp>
          <p:nvSpPr>
            <p:cNvPr name="TextBox 10" id="10"/>
            <p:cNvSpPr txBox="true"/>
            <p:nvPr/>
          </p:nvSpPr>
          <p:spPr>
            <a:xfrm rot="0">
              <a:off x="0" y="-76200"/>
              <a:ext cx="10820400" cy="804049"/>
            </a:xfrm>
            <a:prstGeom prst="rect">
              <a:avLst/>
            </a:prstGeom>
          </p:spPr>
          <p:txBody>
            <a:bodyPr anchor="t" rtlCol="false" tIns="0" lIns="0" bIns="0" rIns="0">
              <a:spAutoFit/>
            </a:bodyPr>
            <a:lstStyle/>
            <a:p>
              <a:pPr algn="l">
                <a:lnSpc>
                  <a:spcPts val="5086"/>
                </a:lnSpc>
              </a:pPr>
              <a:r>
                <a:rPr lang="en-US" sz="3633" spc="72" b="true">
                  <a:solidFill>
                    <a:srgbClr val="BB393E"/>
                  </a:solidFill>
                  <a:latin typeface="HK Grotesk Bold"/>
                  <a:ea typeface="HK Grotesk Bold"/>
                  <a:cs typeface="HK Grotesk Bold"/>
                  <a:sym typeface="HK Grotesk Bold"/>
                </a:rPr>
                <a:t>Pain Points</a:t>
              </a:r>
            </a:p>
          </p:txBody>
        </p:sp>
        <p:sp>
          <p:nvSpPr>
            <p:cNvPr name="TextBox 11" id="11"/>
            <p:cNvSpPr txBox="true"/>
            <p:nvPr/>
          </p:nvSpPr>
          <p:spPr>
            <a:xfrm rot="0">
              <a:off x="0" y="1253963"/>
              <a:ext cx="10820400" cy="7680760"/>
            </a:xfrm>
            <a:prstGeom prst="rect">
              <a:avLst/>
            </a:prstGeom>
          </p:spPr>
          <p:txBody>
            <a:bodyPr anchor="t" rtlCol="false" tIns="0" lIns="0" bIns="0" rIns="0">
              <a:spAutoFit/>
            </a:bodyPr>
            <a:lstStyle/>
            <a:p>
              <a:pPr algn="l" marL="599389" indent="-299695" lvl="1">
                <a:lnSpc>
                  <a:spcPts val="4164"/>
                </a:lnSpc>
                <a:buFont typeface="Arial"/>
                <a:buChar char="•"/>
              </a:pPr>
              <a:r>
                <a:rPr lang="en-US" b="true" sz="2776">
                  <a:solidFill>
                    <a:srgbClr val="630032"/>
                  </a:solidFill>
                  <a:latin typeface="Open Sans Bold"/>
                  <a:ea typeface="Open Sans Bold"/>
                  <a:cs typeface="Open Sans Bold"/>
                  <a:sym typeface="Open Sans Bold"/>
                </a:rPr>
                <a:t>"Just Another Job Portal" Confusion: Visits Weekday, sees job listings, doesn't immediately grasp the referral/AI difference.</a:t>
              </a:r>
            </a:p>
            <a:p>
              <a:pPr algn="l" marL="599389" indent="-299695" lvl="1">
                <a:lnSpc>
                  <a:spcPts val="4164"/>
                </a:lnSpc>
                <a:buFont typeface="Arial"/>
                <a:buChar char="•"/>
              </a:pPr>
              <a:r>
                <a:rPr lang="en-US" b="true" sz="2776">
                  <a:solidFill>
                    <a:srgbClr val="630032"/>
                  </a:solidFill>
                  <a:latin typeface="Open Sans Bold"/>
                  <a:ea typeface="Open Sans Bold"/>
                  <a:cs typeface="Open Sans Bold"/>
                  <a:sym typeface="Open Sans Bold"/>
                </a:rPr>
                <a:t>Trust Gap for AI/Referrals: Skeptical how a tool can genuinely get him a referral; the 'how' isn't transparent.</a:t>
              </a:r>
            </a:p>
            <a:p>
              <a:pPr algn="l" marL="599389" indent="-299695" lvl="1">
                <a:lnSpc>
                  <a:spcPts val="4164"/>
                </a:lnSpc>
                <a:buFont typeface="Arial"/>
                <a:buChar char="•"/>
              </a:pPr>
              <a:r>
                <a:rPr lang="en-US" b="true" sz="2776">
                  <a:solidFill>
                    <a:srgbClr val="630032"/>
                  </a:solidFill>
                  <a:latin typeface="Open Sans Bold"/>
                  <a:ea typeface="Open Sans Bold"/>
                  <a:cs typeface="Open Sans Bold"/>
                  <a:sym typeface="Open Sans Bold"/>
                </a:rPr>
                <a:t>Lack of Proactive Awareness: Weekday isn't a known brand to him for job hunting; he relies on traditional methods.</a:t>
              </a:r>
            </a:p>
            <a:p>
              <a:pPr algn="l">
                <a:lnSpc>
                  <a:spcPts val="4164"/>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350460" y="-350460"/>
            <a:ext cx="8917397" cy="10987919"/>
          </a:xfrm>
          <a:prstGeom prst="rect">
            <a:avLst/>
          </a:prstGeom>
          <a:solidFill>
            <a:srgbClr val="FF862F"/>
          </a:solidFill>
        </p:spPr>
      </p:sp>
      <p:sp>
        <p:nvSpPr>
          <p:cNvPr name="Freeform 3" id="3"/>
          <p:cNvSpPr/>
          <p:nvPr/>
        </p:nvSpPr>
        <p:spPr>
          <a:xfrm flipH="false" flipV="false" rot="-6549008">
            <a:off x="-1353649" y="-2664829"/>
            <a:ext cx="8730195" cy="8730195"/>
          </a:xfrm>
          <a:custGeom>
            <a:avLst/>
            <a:gdLst/>
            <a:ahLst/>
            <a:cxnLst/>
            <a:rect r="r" b="b" t="t" l="l"/>
            <a:pathLst>
              <a:path h="8730195" w="8730195">
                <a:moveTo>
                  <a:pt x="0" y="0"/>
                </a:moveTo>
                <a:lnTo>
                  <a:pt x="8730194" y="0"/>
                </a:lnTo>
                <a:lnTo>
                  <a:pt x="8730194" y="8730194"/>
                </a:lnTo>
                <a:lnTo>
                  <a:pt x="0" y="8730194"/>
                </a:lnTo>
                <a:lnTo>
                  <a:pt x="0" y="0"/>
                </a:lnTo>
                <a:close/>
              </a:path>
            </a:pathLst>
          </a:custGeom>
          <a:blipFill>
            <a:blip r:embed="rId2">
              <a:alphaModFix amt="9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551505" y="1885585"/>
            <a:ext cx="490973" cy="280994"/>
          </a:xfrm>
          <a:custGeom>
            <a:avLst/>
            <a:gdLst/>
            <a:ahLst/>
            <a:cxnLst/>
            <a:rect r="r" b="b" t="t" l="l"/>
            <a:pathLst>
              <a:path h="280994" w="490973">
                <a:moveTo>
                  <a:pt x="0" y="0"/>
                </a:moveTo>
                <a:lnTo>
                  <a:pt x="490973" y="0"/>
                </a:lnTo>
                <a:lnTo>
                  <a:pt x="490973" y="280994"/>
                </a:lnTo>
                <a:lnTo>
                  <a:pt x="0" y="2809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35887" y="476147"/>
            <a:ext cx="4744704" cy="3364485"/>
          </a:xfrm>
          <a:custGeom>
            <a:avLst/>
            <a:gdLst/>
            <a:ahLst/>
            <a:cxnLst/>
            <a:rect r="r" b="b" t="t" l="l"/>
            <a:pathLst>
              <a:path h="3364485" w="4744704">
                <a:moveTo>
                  <a:pt x="0" y="0"/>
                </a:moveTo>
                <a:lnTo>
                  <a:pt x="4744704" y="0"/>
                </a:lnTo>
                <a:lnTo>
                  <a:pt x="4744704" y="3364486"/>
                </a:lnTo>
                <a:lnTo>
                  <a:pt x="0" y="3364486"/>
                </a:lnTo>
                <a:lnTo>
                  <a:pt x="0" y="0"/>
                </a:lnTo>
                <a:close/>
              </a:path>
            </a:pathLst>
          </a:custGeom>
          <a:blipFill>
            <a:blip r:embed="rId6"/>
            <a:stretch>
              <a:fillRect l="0" t="-3025" r="0" b="-37998"/>
            </a:stretch>
          </a:blipFill>
        </p:spPr>
      </p:sp>
      <p:grpSp>
        <p:nvGrpSpPr>
          <p:cNvPr name="Group 6" id="6"/>
          <p:cNvGrpSpPr/>
          <p:nvPr/>
        </p:nvGrpSpPr>
        <p:grpSpPr>
          <a:xfrm rot="0">
            <a:off x="226462" y="3840633"/>
            <a:ext cx="8007218" cy="5912967"/>
            <a:chOff x="0" y="0"/>
            <a:chExt cx="10676291" cy="7883956"/>
          </a:xfrm>
        </p:grpSpPr>
        <p:sp>
          <p:nvSpPr>
            <p:cNvPr name="TextBox 7" id="7"/>
            <p:cNvSpPr txBox="true"/>
            <p:nvPr/>
          </p:nvSpPr>
          <p:spPr>
            <a:xfrm rot="0">
              <a:off x="0" y="-9525"/>
              <a:ext cx="10676291" cy="1660525"/>
            </a:xfrm>
            <a:prstGeom prst="rect">
              <a:avLst/>
            </a:prstGeom>
          </p:spPr>
          <p:txBody>
            <a:bodyPr anchor="t" rtlCol="false" tIns="0" lIns="0" bIns="0" rIns="0">
              <a:spAutoFit/>
            </a:bodyPr>
            <a:lstStyle/>
            <a:p>
              <a:pPr algn="ctr">
                <a:lnSpc>
                  <a:spcPts val="4920"/>
                </a:lnSpc>
              </a:pPr>
              <a:r>
                <a:rPr lang="en-US" b="true" sz="4100">
                  <a:solidFill>
                    <a:srgbClr val="FFFFFF"/>
                  </a:solidFill>
                  <a:latin typeface="HK Grotesk Bold"/>
                  <a:ea typeface="HK Grotesk Bold"/>
                  <a:cs typeface="HK Grotesk Bold"/>
                  <a:sym typeface="HK Grotesk Bold"/>
                </a:rPr>
                <a:t> "Priya</a:t>
              </a:r>
              <a:r>
                <a:rPr lang="en-US" b="true" sz="4100">
                  <a:solidFill>
                    <a:srgbClr val="FFFFFF"/>
                  </a:solidFill>
                  <a:latin typeface="HK Grotesk Bold"/>
                  <a:ea typeface="HK Grotesk Bold"/>
                  <a:cs typeface="HK Grotesk Bold"/>
                  <a:sym typeface="HK Grotesk Bold"/>
                </a:rPr>
                <a:t>" – The Strategic Career Switcher</a:t>
              </a:r>
            </a:p>
          </p:txBody>
        </p:sp>
        <p:sp>
          <p:nvSpPr>
            <p:cNvPr name="TextBox 8" id="8"/>
            <p:cNvSpPr txBox="true"/>
            <p:nvPr/>
          </p:nvSpPr>
          <p:spPr>
            <a:xfrm rot="0">
              <a:off x="0" y="1978033"/>
              <a:ext cx="10676291" cy="5905923"/>
            </a:xfrm>
            <a:prstGeom prst="rect">
              <a:avLst/>
            </a:prstGeom>
          </p:spPr>
          <p:txBody>
            <a:bodyPr anchor="t" rtlCol="false" tIns="0" lIns="0" bIns="0" rIns="0">
              <a:spAutoFit/>
            </a:bodyPr>
            <a:lstStyle/>
            <a:p>
              <a:pPr algn="l" marL="604519" indent="-302260" lvl="1">
                <a:lnSpc>
                  <a:spcPts val="3919"/>
                </a:lnSpc>
                <a:buFont typeface="Arial"/>
                <a:buChar char="•"/>
              </a:pPr>
              <a:r>
                <a:rPr lang="en-US" b="true" sz="2799" spc="55">
                  <a:solidFill>
                    <a:srgbClr val="FFFFFF"/>
                  </a:solidFill>
                  <a:latin typeface="HK Grotesk Bold"/>
                  <a:ea typeface="HK Grotesk Bold"/>
                  <a:cs typeface="HK Grotesk Bold"/>
                  <a:sym typeface="HK Grotesk Bold"/>
                </a:rPr>
                <a:t>Age:</a:t>
              </a:r>
              <a:r>
                <a:rPr lang="en-US" b="true" sz="2799" spc="55">
                  <a:solidFill>
                    <a:srgbClr val="FBFFA5"/>
                  </a:solidFill>
                  <a:latin typeface="HK Grotesk Medium"/>
                  <a:ea typeface="HK Grotesk Medium"/>
                  <a:cs typeface="HK Grotesk Medium"/>
                  <a:sym typeface="HK Grotesk Medium"/>
                </a:rPr>
                <a:t> 30</a:t>
              </a:r>
              <a:r>
                <a:rPr lang="en-US" b="true" sz="2799" spc="55">
                  <a:solidFill>
                    <a:srgbClr val="FBFFA5"/>
                  </a:solidFill>
                  <a:latin typeface="HK Grotesk Bold"/>
                  <a:ea typeface="HK Grotesk Bold"/>
                  <a:cs typeface="HK Grotesk Bold"/>
                  <a:sym typeface="HK Grotesk Bold"/>
                </a:rPr>
                <a:t> years old</a:t>
              </a:r>
            </a:p>
            <a:p>
              <a:pPr algn="l" marL="604519" indent="-302260" lvl="1">
                <a:lnSpc>
                  <a:spcPts val="3919"/>
                </a:lnSpc>
                <a:buFont typeface="Arial"/>
                <a:buChar char="•"/>
              </a:pPr>
              <a:r>
                <a:rPr lang="en-US" b="true" sz="2799" spc="55">
                  <a:solidFill>
                    <a:srgbClr val="FFFFFF"/>
                  </a:solidFill>
                  <a:latin typeface="HK Grotesk Medium"/>
                  <a:ea typeface="HK Grotesk Medium"/>
                  <a:cs typeface="HK Grotesk Medium"/>
                  <a:sym typeface="HK Grotesk Medium"/>
                </a:rPr>
                <a:t>Occupation:</a:t>
              </a:r>
              <a:r>
                <a:rPr lang="en-US" b="true" sz="2799" spc="55">
                  <a:solidFill>
                    <a:srgbClr val="FBFFA5"/>
                  </a:solidFill>
                  <a:latin typeface="HK Grotesk Medium"/>
                  <a:ea typeface="HK Grotesk Medium"/>
                  <a:cs typeface="HK Grotesk Medium"/>
                  <a:sym typeface="HK Grotesk Medium"/>
                </a:rPr>
                <a:t> Experienced Professional (QA Lead aiming for PM)</a:t>
              </a:r>
            </a:p>
            <a:p>
              <a:pPr algn="l" marL="604519" indent="-302260" lvl="1">
                <a:lnSpc>
                  <a:spcPts val="3919"/>
                </a:lnSpc>
                <a:buFont typeface="Arial"/>
                <a:buChar char="•"/>
              </a:pPr>
              <a:r>
                <a:rPr lang="en-US" b="true" sz="2799" spc="55">
                  <a:solidFill>
                    <a:srgbClr val="FFFFFF"/>
                  </a:solidFill>
                  <a:latin typeface="HK Grotesk Medium"/>
                  <a:ea typeface="HK Grotesk Medium"/>
                  <a:cs typeface="HK Grotesk Medium"/>
                  <a:sym typeface="HK Grotesk Medium"/>
                </a:rPr>
                <a:t>Goals:</a:t>
              </a:r>
              <a:r>
                <a:rPr lang="en-US" b="true" sz="2799" spc="55">
                  <a:solidFill>
                    <a:srgbClr val="FBFFA5"/>
                  </a:solidFill>
                  <a:latin typeface="HK Grotesk Medium"/>
                  <a:ea typeface="HK Grotesk Medium"/>
                  <a:cs typeface="HK Grotesk Medium"/>
                  <a:sym typeface="HK Grotesk Medium"/>
                </a:rPr>
                <a:t>  Land a high-impact, relevant role; leverage network; efficient, discreet job hunt.</a:t>
              </a:r>
            </a:p>
            <a:p>
              <a:pPr algn="l" marL="604519" indent="-302260" lvl="1">
                <a:lnSpc>
                  <a:spcPts val="3919"/>
                </a:lnSpc>
                <a:buFont typeface="Arial"/>
                <a:buChar char="•"/>
              </a:pPr>
              <a:r>
                <a:rPr lang="en-US" b="true" sz="2799" spc="55">
                  <a:solidFill>
                    <a:srgbClr val="FFFFFF"/>
                  </a:solidFill>
                  <a:latin typeface="HK Grotesk Medium"/>
                  <a:ea typeface="HK Grotesk Medium"/>
                  <a:cs typeface="HK Grotesk Medium"/>
                  <a:sym typeface="HK Grotesk Medium"/>
                </a:rPr>
                <a:t>Priorities: </a:t>
              </a:r>
              <a:r>
                <a:rPr lang="en-US" b="true" sz="2799" spc="55">
                  <a:solidFill>
                    <a:srgbClr val="FBFFA5"/>
                  </a:solidFill>
                  <a:latin typeface="HK Grotesk Medium"/>
                  <a:ea typeface="HK Grotesk Medium"/>
                  <a:cs typeface="HK Grotesk Medium"/>
                  <a:sym typeface="HK Grotesk Medium"/>
                </a:rPr>
                <a:t>Quality of Matches →  Effectiveness of Referrals →  Confidentiality.</a:t>
              </a:r>
            </a:p>
            <a:p>
              <a:pPr algn="l">
                <a:lnSpc>
                  <a:spcPts val="3919"/>
                </a:lnSpc>
              </a:pPr>
            </a:p>
          </p:txBody>
        </p:sp>
      </p:grpSp>
      <p:grpSp>
        <p:nvGrpSpPr>
          <p:cNvPr name="Group 9" id="9"/>
          <p:cNvGrpSpPr/>
          <p:nvPr/>
        </p:nvGrpSpPr>
        <p:grpSpPr>
          <a:xfrm rot="0">
            <a:off x="8927178" y="1885585"/>
            <a:ext cx="8115300" cy="7757260"/>
            <a:chOff x="0" y="0"/>
            <a:chExt cx="10820400" cy="10343013"/>
          </a:xfrm>
        </p:grpSpPr>
        <p:sp>
          <p:nvSpPr>
            <p:cNvPr name="TextBox 10" id="10"/>
            <p:cNvSpPr txBox="true"/>
            <p:nvPr/>
          </p:nvSpPr>
          <p:spPr>
            <a:xfrm rot="0">
              <a:off x="0" y="-76200"/>
              <a:ext cx="10820400" cy="804049"/>
            </a:xfrm>
            <a:prstGeom prst="rect">
              <a:avLst/>
            </a:prstGeom>
          </p:spPr>
          <p:txBody>
            <a:bodyPr anchor="t" rtlCol="false" tIns="0" lIns="0" bIns="0" rIns="0">
              <a:spAutoFit/>
            </a:bodyPr>
            <a:lstStyle/>
            <a:p>
              <a:pPr algn="l">
                <a:lnSpc>
                  <a:spcPts val="5086"/>
                </a:lnSpc>
              </a:pPr>
              <a:r>
                <a:rPr lang="en-US" sz="3633" spc="72" b="true">
                  <a:solidFill>
                    <a:srgbClr val="BB393E"/>
                  </a:solidFill>
                  <a:latin typeface="HK Grotesk Bold"/>
                  <a:ea typeface="HK Grotesk Bold"/>
                  <a:cs typeface="HK Grotesk Bold"/>
                  <a:sym typeface="HK Grotesk Bold"/>
                </a:rPr>
                <a:t>Pain Points</a:t>
              </a:r>
            </a:p>
          </p:txBody>
        </p:sp>
        <p:sp>
          <p:nvSpPr>
            <p:cNvPr name="TextBox 11" id="11"/>
            <p:cNvSpPr txBox="true"/>
            <p:nvPr/>
          </p:nvSpPr>
          <p:spPr>
            <a:xfrm rot="0">
              <a:off x="0" y="1253963"/>
              <a:ext cx="10820400" cy="9089050"/>
            </a:xfrm>
            <a:prstGeom prst="rect">
              <a:avLst/>
            </a:prstGeom>
          </p:spPr>
          <p:txBody>
            <a:bodyPr anchor="t" rtlCol="false" tIns="0" lIns="0" bIns="0" rIns="0">
              <a:spAutoFit/>
            </a:bodyPr>
            <a:lstStyle/>
            <a:p>
              <a:pPr algn="l" marL="599389" indent="-299695" lvl="1">
                <a:lnSpc>
                  <a:spcPts val="4164"/>
                </a:lnSpc>
                <a:buFont typeface="Arial"/>
                <a:buChar char="•"/>
              </a:pPr>
              <a:r>
                <a:rPr lang="en-US" b="true" sz="2776">
                  <a:solidFill>
                    <a:srgbClr val="630032"/>
                  </a:solidFill>
                  <a:latin typeface="Open Sans Bold"/>
                  <a:ea typeface="Open Sans Bold"/>
                  <a:cs typeface="Open Sans Bold"/>
                  <a:sym typeface="Open Sans Bold"/>
                </a:rPr>
                <a:t>"What's the Catch?" Skepticism: The referral promise is appealing, but she needs clear, verifiable proof of efficacy, not just a promise.</a:t>
              </a:r>
            </a:p>
            <a:p>
              <a:pPr algn="l" marL="599389" indent="-299695" lvl="1">
                <a:lnSpc>
                  <a:spcPts val="4164"/>
                </a:lnSpc>
                <a:buFont typeface="Arial"/>
                <a:buChar char="•"/>
              </a:pPr>
              <a:r>
                <a:rPr lang="en-US" b="true" sz="2776">
                  <a:solidFill>
                    <a:srgbClr val="630032"/>
                  </a:solidFill>
                  <a:latin typeface="Open Sans Bold"/>
                  <a:ea typeface="Open Sans Bold"/>
                  <a:cs typeface="Open Sans Bold"/>
                  <a:sym typeface="Open Sans Bold"/>
                </a:rPr>
                <a:t>Messaging Disconnect: Weekday's communication often sounds B2B, not directly addressing her candidate-specific need for discreet, quality referrals.</a:t>
              </a:r>
            </a:p>
            <a:p>
              <a:pPr algn="l" marL="599389" indent="-299695" lvl="1">
                <a:lnSpc>
                  <a:spcPts val="4164"/>
                </a:lnSpc>
                <a:buFont typeface="Arial"/>
                <a:buChar char="•"/>
              </a:pPr>
              <a:r>
                <a:rPr lang="en-US" b="true" sz="2776">
                  <a:solidFill>
                    <a:srgbClr val="630032"/>
                  </a:solidFill>
                  <a:latin typeface="Open Sans Bold"/>
                  <a:ea typeface="Open Sans Bold"/>
                  <a:cs typeface="Open Sans Bold"/>
                  <a:sym typeface="Open Sans Bold"/>
                </a:rPr>
                <a:t>ROI</a:t>
              </a:r>
              <a:r>
                <a:rPr lang="en-US" b="true" sz="2776">
                  <a:solidFill>
                    <a:srgbClr val="630032"/>
                  </a:solidFill>
                  <a:latin typeface="Open Sans Bold"/>
                  <a:ea typeface="Open Sans Bold"/>
                  <a:cs typeface="Open Sans Bold"/>
                  <a:sym typeface="Open Sans Bold"/>
                </a:rPr>
                <a:t> of Effort (Unclear): If the initial value isn't obvious, she won't invest time completing a detailed profile for AI matching.</a:t>
              </a:r>
            </a:p>
            <a:p>
              <a:pPr algn="l">
                <a:lnSpc>
                  <a:spcPts val="4164"/>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350460" y="-350460"/>
            <a:ext cx="8917397" cy="10987919"/>
          </a:xfrm>
          <a:prstGeom prst="rect">
            <a:avLst/>
          </a:prstGeom>
          <a:solidFill>
            <a:srgbClr val="FF862F"/>
          </a:solidFill>
        </p:spPr>
      </p:sp>
      <p:sp>
        <p:nvSpPr>
          <p:cNvPr name="Freeform 3" id="3"/>
          <p:cNvSpPr/>
          <p:nvPr/>
        </p:nvSpPr>
        <p:spPr>
          <a:xfrm flipH="false" flipV="false" rot="-6549008">
            <a:off x="-1353649" y="-2664829"/>
            <a:ext cx="8730195" cy="8730195"/>
          </a:xfrm>
          <a:custGeom>
            <a:avLst/>
            <a:gdLst/>
            <a:ahLst/>
            <a:cxnLst/>
            <a:rect r="r" b="b" t="t" l="l"/>
            <a:pathLst>
              <a:path h="8730195" w="8730195">
                <a:moveTo>
                  <a:pt x="0" y="0"/>
                </a:moveTo>
                <a:lnTo>
                  <a:pt x="8730194" y="0"/>
                </a:lnTo>
                <a:lnTo>
                  <a:pt x="8730194" y="8730194"/>
                </a:lnTo>
                <a:lnTo>
                  <a:pt x="0" y="8730194"/>
                </a:lnTo>
                <a:lnTo>
                  <a:pt x="0" y="0"/>
                </a:lnTo>
                <a:close/>
              </a:path>
            </a:pathLst>
          </a:custGeom>
          <a:blipFill>
            <a:blip r:embed="rId2">
              <a:alphaModFix amt="9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551505" y="1885585"/>
            <a:ext cx="490973" cy="280994"/>
          </a:xfrm>
          <a:custGeom>
            <a:avLst/>
            <a:gdLst/>
            <a:ahLst/>
            <a:cxnLst/>
            <a:rect r="r" b="b" t="t" l="l"/>
            <a:pathLst>
              <a:path h="280994" w="490973">
                <a:moveTo>
                  <a:pt x="0" y="0"/>
                </a:moveTo>
                <a:lnTo>
                  <a:pt x="490973" y="0"/>
                </a:lnTo>
                <a:lnTo>
                  <a:pt x="490973" y="280994"/>
                </a:lnTo>
                <a:lnTo>
                  <a:pt x="0" y="2809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258768" y="317108"/>
            <a:ext cx="3698941" cy="3698941"/>
          </a:xfrm>
          <a:custGeom>
            <a:avLst/>
            <a:gdLst/>
            <a:ahLst/>
            <a:cxnLst/>
            <a:rect r="r" b="b" t="t" l="l"/>
            <a:pathLst>
              <a:path h="3698941" w="3698941">
                <a:moveTo>
                  <a:pt x="0" y="0"/>
                </a:moveTo>
                <a:lnTo>
                  <a:pt x="3698942" y="0"/>
                </a:lnTo>
                <a:lnTo>
                  <a:pt x="3698942" y="3698942"/>
                </a:lnTo>
                <a:lnTo>
                  <a:pt x="0" y="3698942"/>
                </a:lnTo>
                <a:lnTo>
                  <a:pt x="0" y="0"/>
                </a:lnTo>
                <a:close/>
              </a:path>
            </a:pathLst>
          </a:custGeom>
          <a:blipFill>
            <a:blip r:embed="rId6"/>
            <a:stretch>
              <a:fillRect l="0" t="0" r="0" b="0"/>
            </a:stretch>
          </a:blipFill>
        </p:spPr>
      </p:sp>
      <p:grpSp>
        <p:nvGrpSpPr>
          <p:cNvPr name="Group 6" id="6"/>
          <p:cNvGrpSpPr/>
          <p:nvPr/>
        </p:nvGrpSpPr>
        <p:grpSpPr>
          <a:xfrm rot="0">
            <a:off x="98126" y="4151507"/>
            <a:ext cx="8468812" cy="5417667"/>
            <a:chOff x="0" y="0"/>
            <a:chExt cx="11291749" cy="7223556"/>
          </a:xfrm>
        </p:grpSpPr>
        <p:sp>
          <p:nvSpPr>
            <p:cNvPr name="TextBox 7" id="7"/>
            <p:cNvSpPr txBox="true"/>
            <p:nvPr/>
          </p:nvSpPr>
          <p:spPr>
            <a:xfrm rot="0">
              <a:off x="0" y="-9525"/>
              <a:ext cx="11291749" cy="1660525"/>
            </a:xfrm>
            <a:prstGeom prst="rect">
              <a:avLst/>
            </a:prstGeom>
          </p:spPr>
          <p:txBody>
            <a:bodyPr anchor="t" rtlCol="false" tIns="0" lIns="0" bIns="0" rIns="0">
              <a:spAutoFit/>
            </a:bodyPr>
            <a:lstStyle/>
            <a:p>
              <a:pPr algn="ctr">
                <a:lnSpc>
                  <a:spcPts val="4920"/>
                </a:lnSpc>
              </a:pPr>
              <a:r>
                <a:rPr lang="en-US" b="true" sz="4100">
                  <a:solidFill>
                    <a:srgbClr val="FFFFFF"/>
                  </a:solidFill>
                  <a:latin typeface="HK Grotesk Bold"/>
                  <a:ea typeface="HK Grotesk Bold"/>
                  <a:cs typeface="HK Grotesk Bold"/>
                  <a:sym typeface="HK Grotesk Bold"/>
                </a:rPr>
                <a:t>"Meera</a:t>
              </a:r>
              <a:r>
                <a:rPr lang="en-US" b="true" sz="4100">
                  <a:solidFill>
                    <a:srgbClr val="FFFFFF"/>
                  </a:solidFill>
                  <a:latin typeface="HK Grotesk Bold"/>
                  <a:ea typeface="HK Grotesk Bold"/>
                  <a:cs typeface="HK Grotesk Bold"/>
                  <a:sym typeface="HK Grotesk Bold"/>
                </a:rPr>
                <a:t>" – The Experienced, Discerning Professional</a:t>
              </a:r>
            </a:p>
          </p:txBody>
        </p:sp>
        <p:sp>
          <p:nvSpPr>
            <p:cNvPr name="TextBox 8" id="8"/>
            <p:cNvSpPr txBox="true"/>
            <p:nvPr/>
          </p:nvSpPr>
          <p:spPr>
            <a:xfrm rot="0">
              <a:off x="0" y="1978033"/>
              <a:ext cx="11291749" cy="5245523"/>
            </a:xfrm>
            <a:prstGeom prst="rect">
              <a:avLst/>
            </a:prstGeom>
          </p:spPr>
          <p:txBody>
            <a:bodyPr anchor="t" rtlCol="false" tIns="0" lIns="0" bIns="0" rIns="0">
              <a:spAutoFit/>
            </a:bodyPr>
            <a:lstStyle/>
            <a:p>
              <a:pPr algn="l" marL="604519" indent="-302260" lvl="1">
                <a:lnSpc>
                  <a:spcPts val="3919"/>
                </a:lnSpc>
                <a:buFont typeface="Arial"/>
                <a:buChar char="•"/>
              </a:pPr>
              <a:r>
                <a:rPr lang="en-US" b="true" sz="2799" spc="55">
                  <a:solidFill>
                    <a:srgbClr val="FFFFFF"/>
                  </a:solidFill>
                  <a:latin typeface="HK Grotesk Bold"/>
                  <a:ea typeface="HK Grotesk Bold"/>
                  <a:cs typeface="HK Grotesk Bold"/>
                  <a:sym typeface="HK Grotesk Bold"/>
                </a:rPr>
                <a:t>Age:</a:t>
              </a:r>
              <a:r>
                <a:rPr lang="en-US" b="true" sz="2799" spc="55">
                  <a:solidFill>
                    <a:srgbClr val="FBFFA5"/>
                  </a:solidFill>
                  <a:latin typeface="HK Grotesk Medium"/>
                  <a:ea typeface="HK Grotesk Medium"/>
                  <a:cs typeface="HK Grotesk Medium"/>
                  <a:sym typeface="HK Grotesk Medium"/>
                </a:rPr>
                <a:t> 38</a:t>
              </a:r>
              <a:r>
                <a:rPr lang="en-US" b="true" sz="2799" spc="55">
                  <a:solidFill>
                    <a:srgbClr val="FBFFA5"/>
                  </a:solidFill>
                  <a:latin typeface="HK Grotesk Bold"/>
                  <a:ea typeface="HK Grotesk Bold"/>
                  <a:cs typeface="HK Grotesk Bold"/>
                  <a:sym typeface="HK Grotesk Bold"/>
                </a:rPr>
                <a:t> years old</a:t>
              </a:r>
            </a:p>
            <a:p>
              <a:pPr algn="l" marL="604519" indent="-302260" lvl="1">
                <a:lnSpc>
                  <a:spcPts val="3919"/>
                </a:lnSpc>
                <a:buFont typeface="Arial"/>
                <a:buChar char="•"/>
              </a:pPr>
              <a:r>
                <a:rPr lang="en-US" b="true" sz="2799" spc="55">
                  <a:solidFill>
                    <a:srgbClr val="FFFFFF"/>
                  </a:solidFill>
                  <a:latin typeface="HK Grotesk Medium"/>
                  <a:ea typeface="HK Grotesk Medium"/>
                  <a:cs typeface="HK Grotesk Medium"/>
                  <a:sym typeface="HK Grotesk Medium"/>
                </a:rPr>
                <a:t>Occupation:</a:t>
              </a:r>
              <a:r>
                <a:rPr lang="en-US" b="true" sz="2799" spc="55">
                  <a:solidFill>
                    <a:srgbClr val="FBFFA5"/>
                  </a:solidFill>
                  <a:latin typeface="HK Grotesk Medium"/>
                  <a:ea typeface="HK Grotesk Medium"/>
                  <a:cs typeface="HK Grotesk Medium"/>
                  <a:sym typeface="HK Grotesk Medium"/>
                </a:rPr>
                <a:t> Engineering Manager</a:t>
              </a:r>
            </a:p>
            <a:p>
              <a:pPr algn="l" marL="604519" indent="-302260" lvl="1">
                <a:lnSpc>
                  <a:spcPts val="3919"/>
                </a:lnSpc>
                <a:buFont typeface="Arial"/>
                <a:buChar char="•"/>
              </a:pPr>
              <a:r>
                <a:rPr lang="en-US" b="true" sz="2799" spc="55">
                  <a:solidFill>
                    <a:srgbClr val="FFFFFF"/>
                  </a:solidFill>
                  <a:latin typeface="HK Grotesk Medium"/>
                  <a:ea typeface="HK Grotesk Medium"/>
                  <a:cs typeface="HK Grotesk Medium"/>
                  <a:sym typeface="HK Grotesk Medium"/>
                </a:rPr>
                <a:t>Goals:</a:t>
              </a:r>
              <a:r>
                <a:rPr lang="en-US" b="true" sz="2799" spc="55">
                  <a:solidFill>
                    <a:srgbClr val="FBFFA5"/>
                  </a:solidFill>
                  <a:latin typeface="HK Grotesk Medium"/>
                  <a:ea typeface="HK Grotesk Medium"/>
                  <a:cs typeface="HK Grotesk Medium"/>
                  <a:sym typeface="HK Grotesk Medium"/>
                </a:rPr>
                <a:t> Find a challenging role with significant impact; advance career; efficient use of limited time; join top-tier company.</a:t>
              </a:r>
            </a:p>
            <a:p>
              <a:pPr algn="l" marL="604519" indent="-302260" lvl="1">
                <a:lnSpc>
                  <a:spcPts val="3919"/>
                </a:lnSpc>
                <a:buFont typeface="Arial"/>
                <a:buChar char="•"/>
              </a:pPr>
              <a:r>
                <a:rPr lang="en-US" b="true" sz="2799" spc="55">
                  <a:solidFill>
                    <a:srgbClr val="FFFFFF"/>
                  </a:solidFill>
                  <a:latin typeface="HK Grotesk Medium"/>
                  <a:ea typeface="HK Grotesk Medium"/>
                  <a:cs typeface="HK Grotesk Medium"/>
                  <a:sym typeface="HK Grotesk Medium"/>
                </a:rPr>
                <a:t>Priorities: </a:t>
              </a:r>
              <a:r>
                <a:rPr lang="en-US" b="true" sz="2799" spc="55">
                  <a:solidFill>
                    <a:srgbClr val="FBFFA5"/>
                  </a:solidFill>
                  <a:latin typeface="HK Grotesk Medium"/>
                  <a:ea typeface="HK Grotesk Medium"/>
                  <a:cs typeface="HK Grotesk Medium"/>
                  <a:sym typeface="HK Grotesk Medium"/>
                </a:rPr>
                <a:t>Direct Access to Top Roles → High-Quality Referrals →  Discretion.</a:t>
              </a:r>
            </a:p>
            <a:p>
              <a:pPr algn="l">
                <a:lnSpc>
                  <a:spcPts val="3919"/>
                </a:lnSpc>
              </a:pPr>
            </a:p>
          </p:txBody>
        </p:sp>
      </p:grpSp>
      <p:grpSp>
        <p:nvGrpSpPr>
          <p:cNvPr name="Group 9" id="9"/>
          <p:cNvGrpSpPr/>
          <p:nvPr/>
        </p:nvGrpSpPr>
        <p:grpSpPr>
          <a:xfrm rot="0">
            <a:off x="8927178" y="1264870"/>
            <a:ext cx="8115300" cy="7757260"/>
            <a:chOff x="0" y="0"/>
            <a:chExt cx="10820400" cy="10343013"/>
          </a:xfrm>
        </p:grpSpPr>
        <p:sp>
          <p:nvSpPr>
            <p:cNvPr name="TextBox 10" id="10"/>
            <p:cNvSpPr txBox="true"/>
            <p:nvPr/>
          </p:nvSpPr>
          <p:spPr>
            <a:xfrm rot="0">
              <a:off x="0" y="-76200"/>
              <a:ext cx="10820400" cy="804049"/>
            </a:xfrm>
            <a:prstGeom prst="rect">
              <a:avLst/>
            </a:prstGeom>
          </p:spPr>
          <p:txBody>
            <a:bodyPr anchor="t" rtlCol="false" tIns="0" lIns="0" bIns="0" rIns="0">
              <a:spAutoFit/>
            </a:bodyPr>
            <a:lstStyle/>
            <a:p>
              <a:pPr algn="l">
                <a:lnSpc>
                  <a:spcPts val="5086"/>
                </a:lnSpc>
              </a:pPr>
              <a:r>
                <a:rPr lang="en-US" sz="3633" spc="72" b="true">
                  <a:solidFill>
                    <a:srgbClr val="BB393E"/>
                  </a:solidFill>
                  <a:latin typeface="HK Grotesk Bold"/>
                  <a:ea typeface="HK Grotesk Bold"/>
                  <a:cs typeface="HK Grotesk Bold"/>
                  <a:sym typeface="HK Grotesk Bold"/>
                </a:rPr>
                <a:t>Pain Points</a:t>
              </a:r>
            </a:p>
          </p:txBody>
        </p:sp>
        <p:sp>
          <p:nvSpPr>
            <p:cNvPr name="TextBox 11" id="11"/>
            <p:cNvSpPr txBox="true"/>
            <p:nvPr/>
          </p:nvSpPr>
          <p:spPr>
            <a:xfrm rot="0">
              <a:off x="0" y="1253963"/>
              <a:ext cx="10820400" cy="9089050"/>
            </a:xfrm>
            <a:prstGeom prst="rect">
              <a:avLst/>
            </a:prstGeom>
          </p:spPr>
          <p:txBody>
            <a:bodyPr anchor="t" rtlCol="false" tIns="0" lIns="0" bIns="0" rIns="0">
              <a:spAutoFit/>
            </a:bodyPr>
            <a:lstStyle/>
            <a:p>
              <a:pPr algn="l" marL="599389" indent="-299695" lvl="1">
                <a:lnSpc>
                  <a:spcPts val="4164"/>
                </a:lnSpc>
                <a:buFont typeface="Arial"/>
                <a:buChar char="•"/>
              </a:pPr>
              <a:r>
                <a:rPr lang="en-US" b="true" sz="2776">
                  <a:solidFill>
                    <a:srgbClr val="630032"/>
                  </a:solidFill>
                  <a:latin typeface="Open Sans Bold"/>
                  <a:ea typeface="Open Sans Bold"/>
                  <a:cs typeface="Open Sans Bold"/>
                  <a:sym typeface="Open Sans Bold"/>
                </a:rPr>
                <a:t>Ignorance of Weekday's Existence: As a passive candidate, she's likely unaware of Weekday until a direct referral, limiting proactive engagement.</a:t>
              </a:r>
            </a:p>
            <a:p>
              <a:pPr algn="l" marL="599389" indent="-299695" lvl="1">
                <a:lnSpc>
                  <a:spcPts val="4164"/>
                </a:lnSpc>
                <a:buFont typeface="Arial"/>
                <a:buChar char="•"/>
              </a:pPr>
              <a:r>
                <a:rPr lang="en-US" b="true" sz="2776">
                  <a:solidFill>
                    <a:srgbClr val="630032"/>
                  </a:solidFill>
                  <a:latin typeface="Open Sans Bold"/>
                  <a:ea typeface="Open Sans Bold"/>
                  <a:cs typeface="Open Sans Bold"/>
                  <a:sym typeface="Open Sans Bold"/>
                </a:rPr>
                <a:t>Mes</a:t>
              </a:r>
              <a:r>
                <a:rPr lang="en-US" b="true" sz="2776">
                  <a:solidFill>
                    <a:srgbClr val="630032"/>
                  </a:solidFill>
                  <a:latin typeface="Open Sans Bold"/>
                  <a:ea typeface="Open Sans Bold"/>
                  <a:cs typeface="Open Sans Bold"/>
                  <a:sym typeface="Open Sans Bold"/>
                </a:rPr>
                <a:t>saging Irrelevance: Website/extension messaging might not immediately resonate with her 'passive' mindset or high-level needs.</a:t>
              </a:r>
            </a:p>
            <a:p>
              <a:pPr algn="l" marL="599389" indent="-299695" lvl="1">
                <a:lnSpc>
                  <a:spcPts val="4164"/>
                </a:lnSpc>
                <a:buFont typeface="Arial"/>
                <a:buChar char="•"/>
              </a:pPr>
              <a:r>
                <a:rPr lang="en-US" b="true" sz="2776">
                  <a:solidFill>
                    <a:srgbClr val="630032"/>
                  </a:solidFill>
                  <a:latin typeface="Open Sans Bold"/>
                  <a:ea typeface="Open Sans Bold"/>
                  <a:cs typeface="Open Sans Bold"/>
                  <a:sym typeface="Open Sans Bold"/>
                </a:rPr>
                <a:t>Authenticity Barrier: Highly skeptical of automated systems; needs strong reassurance that the referral is genuine and not just a mass email.</a:t>
              </a:r>
            </a:p>
            <a:p>
              <a:pPr algn="l">
                <a:lnSpc>
                  <a:spcPts val="4164"/>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2737046"/>
          </a:xfrm>
          <a:prstGeom prst="rect">
            <a:avLst/>
          </a:prstGeom>
          <a:solidFill>
            <a:srgbClr val="FF862F"/>
          </a:solidFill>
        </p:spPr>
      </p:sp>
      <p:sp>
        <p:nvSpPr>
          <p:cNvPr name="TextBox 3" id="3"/>
          <p:cNvSpPr txBox="true"/>
          <p:nvPr/>
        </p:nvSpPr>
        <p:spPr>
          <a:xfrm rot="0">
            <a:off x="3861684" y="1073183"/>
            <a:ext cx="10564632" cy="1152525"/>
          </a:xfrm>
          <a:prstGeom prst="rect">
            <a:avLst/>
          </a:prstGeom>
        </p:spPr>
        <p:txBody>
          <a:bodyPr anchor="t" rtlCol="false" tIns="0" lIns="0" bIns="0" rIns="0">
            <a:spAutoFit/>
          </a:bodyPr>
          <a:lstStyle/>
          <a:p>
            <a:pPr algn="ctr">
              <a:lnSpc>
                <a:spcPts val="9000"/>
              </a:lnSpc>
            </a:pPr>
            <a:r>
              <a:rPr lang="en-US" b="true" sz="7500">
                <a:solidFill>
                  <a:srgbClr val="FFFFFF"/>
                </a:solidFill>
                <a:latin typeface="HK Grotesk Medium"/>
                <a:ea typeface="HK Grotesk Medium"/>
                <a:cs typeface="HK Grotesk Medium"/>
                <a:sym typeface="HK Grotesk Medium"/>
              </a:rPr>
              <a:t>The Problem Discovery</a:t>
            </a:r>
          </a:p>
        </p:txBody>
      </p:sp>
      <p:sp>
        <p:nvSpPr>
          <p:cNvPr name="Freeform 4" id="4"/>
          <p:cNvSpPr/>
          <p:nvPr/>
        </p:nvSpPr>
        <p:spPr>
          <a:xfrm flipH="false" flipV="false" rot="5400000">
            <a:off x="14382365" y="-2948728"/>
            <a:ext cx="5320227" cy="5320227"/>
          </a:xfrm>
          <a:custGeom>
            <a:avLst/>
            <a:gdLst/>
            <a:ahLst/>
            <a:cxnLst/>
            <a:rect r="r" b="b" t="t" l="l"/>
            <a:pathLst>
              <a:path h="5320227" w="5320227">
                <a:moveTo>
                  <a:pt x="0" y="0"/>
                </a:moveTo>
                <a:lnTo>
                  <a:pt x="5320227" y="0"/>
                </a:lnTo>
                <a:lnTo>
                  <a:pt x="5320227" y="5320228"/>
                </a:lnTo>
                <a:lnTo>
                  <a:pt x="0" y="5320228"/>
                </a:lnTo>
                <a:lnTo>
                  <a:pt x="0" y="0"/>
                </a:lnTo>
                <a:close/>
              </a:path>
            </a:pathLst>
          </a:custGeom>
          <a:blipFill>
            <a:blip r:embed="rId2">
              <a:alphaModFix amt="90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825656" y="1028700"/>
            <a:ext cx="433644" cy="108017"/>
          </a:xfrm>
          <a:custGeom>
            <a:avLst/>
            <a:gdLst/>
            <a:ahLst/>
            <a:cxnLst/>
            <a:rect r="r" b="b" t="t" l="l"/>
            <a:pathLst>
              <a:path h="108017" w="433644">
                <a:moveTo>
                  <a:pt x="0" y="0"/>
                </a:moveTo>
                <a:lnTo>
                  <a:pt x="433644" y="0"/>
                </a:lnTo>
                <a:lnTo>
                  <a:pt x="433644" y="108017"/>
                </a:lnTo>
                <a:lnTo>
                  <a:pt x="0" y="1080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028700" y="4357474"/>
            <a:ext cx="4525884" cy="3809314"/>
            <a:chOff x="0" y="0"/>
            <a:chExt cx="6034512" cy="5079085"/>
          </a:xfrm>
        </p:grpSpPr>
        <p:sp>
          <p:nvSpPr>
            <p:cNvPr name="TextBox 7" id="7"/>
            <p:cNvSpPr txBox="true"/>
            <p:nvPr/>
          </p:nvSpPr>
          <p:spPr>
            <a:xfrm rot="0">
              <a:off x="0" y="2099950"/>
              <a:ext cx="6034512" cy="2133389"/>
            </a:xfrm>
            <a:prstGeom prst="rect">
              <a:avLst/>
            </a:prstGeom>
          </p:spPr>
          <p:txBody>
            <a:bodyPr anchor="t" rtlCol="false" tIns="0" lIns="0" bIns="0" rIns="0">
              <a:spAutoFit/>
            </a:bodyPr>
            <a:lstStyle/>
            <a:p>
              <a:pPr algn="ctr" marL="0" indent="0" lvl="0">
                <a:lnSpc>
                  <a:spcPts val="4339"/>
                </a:lnSpc>
                <a:spcBef>
                  <a:spcPct val="0"/>
                </a:spcBef>
              </a:pPr>
              <a:r>
                <a:rPr lang="en-US" b="true" sz="3099" spc="61">
                  <a:solidFill>
                    <a:srgbClr val="000000"/>
                  </a:solidFill>
                  <a:latin typeface="HK Grotesk Medium"/>
                  <a:ea typeface="HK Grotesk Medium"/>
                  <a:cs typeface="HK Grotesk Medium"/>
                  <a:sym typeface="HK Grotesk Medium"/>
                </a:rPr>
                <a:t>Problem </a:t>
              </a:r>
              <a:r>
                <a:rPr lang="en-US" b="true" sz="3099" spc="61">
                  <a:solidFill>
                    <a:srgbClr val="000000"/>
                  </a:solidFill>
                  <a:latin typeface="HK Grotesk Medium"/>
                  <a:ea typeface="HK Grotesk Medium"/>
                  <a:cs typeface="HK Grotesk Medium"/>
                  <a:sym typeface="HK Grotesk Medium"/>
                </a:rPr>
                <a:t>Area 1: Low Candidate Response to Initial Outreach</a:t>
              </a:r>
            </a:p>
          </p:txBody>
        </p:sp>
        <p:sp>
          <p:nvSpPr>
            <p:cNvPr name="TextBox 8" id="8"/>
            <p:cNvSpPr txBox="true"/>
            <p:nvPr/>
          </p:nvSpPr>
          <p:spPr>
            <a:xfrm rot="0">
              <a:off x="0" y="4508031"/>
              <a:ext cx="6034512" cy="571501"/>
            </a:xfrm>
            <a:prstGeom prst="rect">
              <a:avLst/>
            </a:prstGeom>
          </p:spPr>
          <p:txBody>
            <a:bodyPr anchor="t" rtlCol="false" tIns="0" lIns="0" bIns="0" rIns="0">
              <a:spAutoFit/>
            </a:bodyPr>
            <a:lstStyle/>
            <a:p>
              <a:pPr algn="ctr">
                <a:lnSpc>
                  <a:spcPts val="3749"/>
                </a:lnSpc>
              </a:pPr>
              <a:r>
                <a:rPr lang="en-US" sz="2499">
                  <a:solidFill>
                    <a:srgbClr val="000000"/>
                  </a:solidFill>
                  <a:latin typeface="Open Sans"/>
                  <a:ea typeface="Open Sans"/>
                  <a:cs typeface="Open Sans"/>
                  <a:sym typeface="Open Sans"/>
                </a:rPr>
                <a:t> (Trust &amp; Awareness Deficit)</a:t>
              </a:r>
            </a:p>
          </p:txBody>
        </p:sp>
        <p:sp>
          <p:nvSpPr>
            <p:cNvPr name="Freeform 9" id="9"/>
            <p:cNvSpPr/>
            <p:nvPr/>
          </p:nvSpPr>
          <p:spPr>
            <a:xfrm flipH="false" flipV="false" rot="0">
              <a:off x="2467205" y="0"/>
              <a:ext cx="1100102" cy="1381406"/>
            </a:xfrm>
            <a:custGeom>
              <a:avLst/>
              <a:gdLst/>
              <a:ahLst/>
              <a:cxnLst/>
              <a:rect r="r" b="b" t="t" l="l"/>
              <a:pathLst>
                <a:path h="1381406" w="1100102">
                  <a:moveTo>
                    <a:pt x="0" y="0"/>
                  </a:moveTo>
                  <a:lnTo>
                    <a:pt x="1100102" y="0"/>
                  </a:lnTo>
                  <a:lnTo>
                    <a:pt x="1100102" y="1381406"/>
                  </a:lnTo>
                  <a:lnTo>
                    <a:pt x="0" y="13814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10" id="10"/>
          <p:cNvGrpSpPr/>
          <p:nvPr/>
        </p:nvGrpSpPr>
        <p:grpSpPr>
          <a:xfrm rot="0">
            <a:off x="6881058" y="4356677"/>
            <a:ext cx="4525884" cy="3733911"/>
            <a:chOff x="0" y="0"/>
            <a:chExt cx="6034512" cy="4978548"/>
          </a:xfrm>
        </p:grpSpPr>
        <p:sp>
          <p:nvSpPr>
            <p:cNvPr name="TextBox 11" id="11"/>
            <p:cNvSpPr txBox="true"/>
            <p:nvPr/>
          </p:nvSpPr>
          <p:spPr>
            <a:xfrm rot="0">
              <a:off x="0" y="2101013"/>
              <a:ext cx="6034512" cy="1409489"/>
            </a:xfrm>
            <a:prstGeom prst="rect">
              <a:avLst/>
            </a:prstGeom>
          </p:spPr>
          <p:txBody>
            <a:bodyPr anchor="t" rtlCol="false" tIns="0" lIns="0" bIns="0" rIns="0">
              <a:spAutoFit/>
            </a:bodyPr>
            <a:lstStyle/>
            <a:p>
              <a:pPr algn="ctr" marL="0" indent="0" lvl="0">
                <a:lnSpc>
                  <a:spcPts val="4339"/>
                </a:lnSpc>
                <a:spcBef>
                  <a:spcPct val="0"/>
                </a:spcBef>
              </a:pPr>
              <a:r>
                <a:rPr lang="en-US" b="true" sz="3099" spc="61">
                  <a:solidFill>
                    <a:srgbClr val="000000"/>
                  </a:solidFill>
                  <a:latin typeface="HK Grotesk Medium"/>
                  <a:ea typeface="HK Grotesk Medium"/>
                  <a:cs typeface="HK Grotesk Medium"/>
                  <a:sym typeface="HK Grotesk Medium"/>
                </a:rPr>
                <a:t>Pr</a:t>
              </a:r>
              <a:r>
                <a:rPr lang="en-US" b="true" sz="3099" spc="61">
                  <a:solidFill>
                    <a:srgbClr val="000000"/>
                  </a:solidFill>
                  <a:latin typeface="HK Grotesk Medium"/>
                  <a:ea typeface="HK Grotesk Medium"/>
                  <a:cs typeface="HK Grotesk Medium"/>
                  <a:sym typeface="HK Grotesk Medium"/>
                </a:rPr>
                <a:t>oblem Area 2: Referral Process "Black Box" </a:t>
              </a:r>
            </a:p>
          </p:txBody>
        </p:sp>
        <p:sp>
          <p:nvSpPr>
            <p:cNvPr name="TextBox 12" id="12"/>
            <p:cNvSpPr txBox="true"/>
            <p:nvPr/>
          </p:nvSpPr>
          <p:spPr>
            <a:xfrm rot="0">
              <a:off x="0" y="3785194"/>
              <a:ext cx="6034512" cy="1193801"/>
            </a:xfrm>
            <a:prstGeom prst="rect">
              <a:avLst/>
            </a:prstGeom>
          </p:spPr>
          <p:txBody>
            <a:bodyPr anchor="t" rtlCol="false" tIns="0" lIns="0" bIns="0" rIns="0">
              <a:spAutoFit/>
            </a:bodyPr>
            <a:lstStyle/>
            <a:p>
              <a:pPr algn="ctr">
                <a:lnSpc>
                  <a:spcPts val="3749"/>
                </a:lnSpc>
              </a:pPr>
              <a:r>
                <a:rPr lang="en-US" sz="2499">
                  <a:solidFill>
                    <a:srgbClr val="000000"/>
                  </a:solidFill>
                  <a:latin typeface="Open Sans"/>
                  <a:ea typeface="Open Sans"/>
                  <a:cs typeface="Open Sans"/>
                  <a:sym typeface="Open Sans"/>
                </a:rPr>
                <a:t>(Tr</a:t>
              </a:r>
              <a:r>
                <a:rPr lang="en-US" sz="2499">
                  <a:solidFill>
                    <a:srgbClr val="000000"/>
                  </a:solidFill>
                  <a:latin typeface="Open Sans"/>
                  <a:ea typeface="Open Sans"/>
                  <a:cs typeface="Open Sans"/>
                  <a:sym typeface="Open Sans"/>
                </a:rPr>
                <a:t>ansparency &amp; Follow-Through)</a:t>
              </a:r>
            </a:p>
          </p:txBody>
        </p:sp>
        <p:sp>
          <p:nvSpPr>
            <p:cNvPr name="Freeform 13" id="13"/>
            <p:cNvSpPr/>
            <p:nvPr/>
          </p:nvSpPr>
          <p:spPr>
            <a:xfrm flipH="false" flipV="false" rot="0">
              <a:off x="2425282" y="0"/>
              <a:ext cx="1086701" cy="1383531"/>
            </a:xfrm>
            <a:custGeom>
              <a:avLst/>
              <a:gdLst/>
              <a:ahLst/>
              <a:cxnLst/>
              <a:rect r="r" b="b" t="t" l="l"/>
              <a:pathLst>
                <a:path h="1383531" w="1086701">
                  <a:moveTo>
                    <a:pt x="0" y="0"/>
                  </a:moveTo>
                  <a:lnTo>
                    <a:pt x="1086701" y="0"/>
                  </a:lnTo>
                  <a:lnTo>
                    <a:pt x="1086701" y="1383531"/>
                  </a:lnTo>
                  <a:lnTo>
                    <a:pt x="0" y="138353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14" id="14"/>
          <p:cNvGrpSpPr/>
          <p:nvPr/>
        </p:nvGrpSpPr>
        <p:grpSpPr>
          <a:xfrm rot="0">
            <a:off x="12733416" y="4356677"/>
            <a:ext cx="4525884" cy="3282426"/>
            <a:chOff x="0" y="0"/>
            <a:chExt cx="6034512" cy="4376568"/>
          </a:xfrm>
        </p:grpSpPr>
        <p:sp>
          <p:nvSpPr>
            <p:cNvPr name="TextBox 15" id="15"/>
            <p:cNvSpPr txBox="true"/>
            <p:nvPr/>
          </p:nvSpPr>
          <p:spPr>
            <a:xfrm rot="0">
              <a:off x="0" y="2101013"/>
              <a:ext cx="6034512" cy="1409489"/>
            </a:xfrm>
            <a:prstGeom prst="rect">
              <a:avLst/>
            </a:prstGeom>
          </p:spPr>
          <p:txBody>
            <a:bodyPr anchor="t" rtlCol="false" tIns="0" lIns="0" bIns="0" rIns="0">
              <a:spAutoFit/>
            </a:bodyPr>
            <a:lstStyle/>
            <a:p>
              <a:pPr algn="ctr">
                <a:lnSpc>
                  <a:spcPts val="4339"/>
                </a:lnSpc>
              </a:pPr>
              <a:r>
                <a:rPr lang="en-US" b="true" sz="3099" spc="61">
                  <a:solidFill>
                    <a:srgbClr val="000000"/>
                  </a:solidFill>
                  <a:latin typeface="HK Grotesk Medium"/>
                  <a:ea typeface="HK Grotesk Medium"/>
                  <a:cs typeface="HK Grotesk Medium"/>
                  <a:sym typeface="HK Grotesk Medium"/>
                </a:rPr>
                <a:t>Problem Area 3: Limited Post-Application Insights </a:t>
              </a:r>
            </a:p>
          </p:txBody>
        </p:sp>
        <p:sp>
          <p:nvSpPr>
            <p:cNvPr name="TextBox 16" id="16"/>
            <p:cNvSpPr txBox="true"/>
            <p:nvPr/>
          </p:nvSpPr>
          <p:spPr>
            <a:xfrm rot="0">
              <a:off x="0" y="3785194"/>
              <a:ext cx="6034512" cy="591821"/>
            </a:xfrm>
            <a:prstGeom prst="rect">
              <a:avLst/>
            </a:prstGeom>
          </p:spPr>
          <p:txBody>
            <a:bodyPr anchor="t" rtlCol="false" tIns="0" lIns="0" bIns="0" rIns="0">
              <a:spAutoFit/>
            </a:bodyPr>
            <a:lstStyle/>
            <a:p>
              <a:pPr algn="ctr">
                <a:lnSpc>
                  <a:spcPts val="3899"/>
                </a:lnSpc>
              </a:pPr>
              <a:r>
                <a:rPr lang="en-US" sz="2599">
                  <a:solidFill>
                    <a:srgbClr val="000000"/>
                  </a:solidFill>
                  <a:latin typeface="Open Sans"/>
                  <a:ea typeface="Open Sans"/>
                  <a:cs typeface="Open Sans"/>
                  <a:sym typeface="Open Sans"/>
                </a:rPr>
                <a:t>(B</a:t>
              </a:r>
              <a:r>
                <a:rPr lang="en-US" sz="2599">
                  <a:solidFill>
                    <a:srgbClr val="000000"/>
                  </a:solidFill>
                  <a:latin typeface="Open Sans"/>
                  <a:ea typeface="Open Sans"/>
                  <a:cs typeface="Open Sans"/>
                  <a:sym typeface="Open Sans"/>
                </a:rPr>
                <a:t>eyond "Applied")</a:t>
              </a:r>
            </a:p>
          </p:txBody>
        </p:sp>
        <p:sp>
          <p:nvSpPr>
            <p:cNvPr name="Freeform 17" id="17"/>
            <p:cNvSpPr/>
            <p:nvPr/>
          </p:nvSpPr>
          <p:spPr>
            <a:xfrm flipH="false" flipV="false" rot="0">
              <a:off x="2550629" y="0"/>
              <a:ext cx="933254" cy="1383531"/>
            </a:xfrm>
            <a:custGeom>
              <a:avLst/>
              <a:gdLst/>
              <a:ahLst/>
              <a:cxnLst/>
              <a:rect r="r" b="b" t="t" l="l"/>
              <a:pathLst>
                <a:path h="1383531" w="933254">
                  <a:moveTo>
                    <a:pt x="0" y="0"/>
                  </a:moveTo>
                  <a:lnTo>
                    <a:pt x="933254" y="0"/>
                  </a:lnTo>
                  <a:lnTo>
                    <a:pt x="933254" y="1383531"/>
                  </a:lnTo>
                  <a:lnTo>
                    <a:pt x="0" y="138353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DAGuLGZ-fL4</dc:identifier>
  <dcterms:modified xsi:type="dcterms:W3CDTF">2011-08-01T06:04:30Z</dcterms:modified>
  <cp:revision>1</cp:revision>
  <dc:title>PRODCT TEARDOWN</dc:title>
</cp:coreProperties>
</file>